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5A8D2-DA0B-4402-B8F1-5EDE08071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9F888B-AF0B-47B5-8255-86D4AE5E2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E687F5-6213-497C-BF13-16AE4D36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297B78-0649-4FD6-BB3E-0E65D239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C39F72-AA0D-417D-BF73-9F16B013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89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39EA9-A51E-47E4-B087-23ABAE65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3C5C00-BA49-495C-BE62-C17D818D3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AFD072-6011-496A-958B-9A50932E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58D23C-14BF-4519-883A-97964243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75E15-A97F-4B01-9066-79325265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367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3F4B45-F2C9-42CC-8D02-596D6B5C6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C1A091-AA3C-4447-8C8E-B0576D377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3E5894-74EA-4A06-AD81-D9564EA2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05F406-E97F-4991-A20A-ED0834D7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4B0932-3DBC-4138-B95B-CE63EC1B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67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77AAC-4E42-402B-BF85-53DA20D1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C2CACE-FD2B-4E12-BEF5-548E0C08C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49A52-7421-4427-9BBB-139EFFBF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8E5768-FE10-4D00-A172-C9CDBDC4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DC8909-79CB-4CF1-9B88-5B2F4B38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76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F56DE-424E-4F11-959B-C18AA8E2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6D00F1-6688-4A33-869E-C4283AE4E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7721A3-55E9-4966-9D39-57452848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38238-3412-448E-BC60-AE0387D4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76F21E-ED3B-46FD-8391-C284C618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80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19655-4F29-41BE-8688-40B8BF22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1E8EDE-ED63-4FB0-BD83-C77AEA1B9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FC9202-69AE-4FB3-BAFE-501859A10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2AFDF-5A46-4E6B-A55A-02473CC1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7DDC6-1629-4CE6-B107-D578B9AD9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C70970-36AC-401E-B2BF-41D8FBDC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32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0C9DE-BCE9-4074-8747-D1FE21620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9F9379-5CCB-4F95-90F3-0B2F3A224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AA2843-5F7F-49D4-B1C7-2AAE60AB6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9DB1FE-2AEA-4BFF-8DFD-53828CC7D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ACCEB9-782B-48CE-B5F1-B9FD04F90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C0A58B-1BC9-4C98-B7AF-B91E3991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561185-D0C8-4D9C-9733-BF6FF713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41CBE69-1E0C-4E82-A712-412F3176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49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E75D0-50CF-4A75-894D-6B66643D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A42896-2701-4567-B118-505B4AAE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9E4328-E456-4251-89F1-21305055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14F183-45F5-40EF-B6DA-E1F5A99C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35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65102F-C8C6-4EA4-B5F8-AAC1876E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1C3C17-9B55-42D7-9B38-2445A7E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2F0A27-958E-4EB1-A812-284C2BD1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33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5CA40-44F0-43B7-AC40-62E6EECB7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6FFEAA-1D63-4524-8158-99EA88113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44C519-B340-4475-A2B8-CD1DFA7D1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8E9B48-2711-45B6-A819-7EDC2EA6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8AF30E-5D16-477E-955B-91A7F248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30FABA-8BAE-4964-8BD0-99A7741AC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01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F9561-5FC5-430C-92D1-4C90B05B4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44EF9A-5797-490B-A10F-FBDE17EB6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402D2B-446E-4179-8D7F-42C3948C6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66FA75-B45F-43C3-986B-9107FF18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3BCC96-F675-4A04-B409-4E9DACB4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3CB4FF-C5F8-4285-8B1C-6B5B08FC4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46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ADF67D-E7BB-4BBB-BE6C-A563DA46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1BE74D-462D-46DF-8CCA-CDBE3FAE6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81352-9B87-4E18-837D-E05B3E69A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80B48-EF6D-4ECE-9A09-2E7B27734970}" type="datetimeFigureOut">
              <a:rPr lang="es-ES" smtClean="0"/>
              <a:t>22/02/2021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47473D-D652-4303-9192-6A217D4F7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084723-BA35-4C32-928F-491FEF872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433A-11CF-4B4D-905A-BA2299697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26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9">
            <a:extLst>
              <a:ext uri="{FF2B5EF4-FFF2-40B4-BE49-F238E27FC236}">
                <a16:creationId xmlns:a16="http://schemas.microsoft.com/office/drawing/2014/main" id="{2DC7A744-B91C-46A3-A53B-D0409DA1AF59}"/>
              </a:ext>
            </a:extLst>
          </p:cNvPr>
          <p:cNvGrpSpPr/>
          <p:nvPr/>
        </p:nvGrpSpPr>
        <p:grpSpPr>
          <a:xfrm>
            <a:off x="1439574" y="1553926"/>
            <a:ext cx="3081532" cy="2050473"/>
            <a:chOff x="1439574" y="1553926"/>
            <a:chExt cx="3081532" cy="2050473"/>
          </a:xfrm>
        </p:grpSpPr>
        <p:cxnSp>
          <p:nvCxnSpPr>
            <p:cNvPr id="64" name="Straight Connector 38">
              <a:extLst>
                <a:ext uri="{FF2B5EF4-FFF2-40B4-BE49-F238E27FC236}">
                  <a16:creationId xmlns:a16="http://schemas.microsoft.com/office/drawing/2014/main" id="{76598504-3517-4A9A-B6BC-73F92FEFD2D0}"/>
                </a:ext>
              </a:extLst>
            </p:cNvPr>
            <p:cNvCxnSpPr/>
            <p:nvPr/>
          </p:nvCxnSpPr>
          <p:spPr>
            <a:xfrm flipH="1" flipV="1">
              <a:off x="2470633" y="1553926"/>
              <a:ext cx="2050473" cy="2050473"/>
            </a:xfrm>
            <a:prstGeom prst="line">
              <a:avLst/>
            </a:prstGeom>
            <a:noFill/>
            <a:ln w="6350" cap="flat" cmpd="sng" algn="ctr">
              <a:solidFill>
                <a:srgbClr val="FFCC4C"/>
              </a:solidFill>
              <a:prstDash val="solid"/>
              <a:miter lim="800000"/>
            </a:ln>
            <a:effectLst/>
          </p:spPr>
        </p:cxnSp>
        <p:cxnSp>
          <p:nvCxnSpPr>
            <p:cNvPr id="65" name="Straight Connector 12">
              <a:extLst>
                <a:ext uri="{FF2B5EF4-FFF2-40B4-BE49-F238E27FC236}">
                  <a16:creationId xmlns:a16="http://schemas.microsoft.com/office/drawing/2014/main" id="{8B8ED654-7D27-4924-AC4B-38B968728654}"/>
                </a:ext>
              </a:extLst>
            </p:cNvPr>
            <p:cNvCxnSpPr>
              <a:cxnSpLocks/>
            </p:cNvCxnSpPr>
            <p:nvPr/>
          </p:nvCxnSpPr>
          <p:spPr>
            <a:xfrm>
              <a:off x="1439574" y="2599020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FFCC4C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66" name="Straight Connector 84">
              <a:extLst>
                <a:ext uri="{FF2B5EF4-FFF2-40B4-BE49-F238E27FC236}">
                  <a16:creationId xmlns:a16="http://schemas.microsoft.com/office/drawing/2014/main" id="{CC393E80-96A7-4180-8073-E6F42EFDFAC1}"/>
                </a:ext>
              </a:extLst>
            </p:cNvPr>
            <p:cNvCxnSpPr>
              <a:cxnSpLocks/>
            </p:cNvCxnSpPr>
            <p:nvPr/>
          </p:nvCxnSpPr>
          <p:spPr>
            <a:xfrm>
              <a:off x="1932709" y="3093627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FFCC4C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67" name="Group 20">
            <a:extLst>
              <a:ext uri="{FF2B5EF4-FFF2-40B4-BE49-F238E27FC236}">
                <a16:creationId xmlns:a16="http://schemas.microsoft.com/office/drawing/2014/main" id="{F1463F51-7042-4175-9C02-84E08BEC20C6}"/>
              </a:ext>
            </a:extLst>
          </p:cNvPr>
          <p:cNvGrpSpPr/>
          <p:nvPr/>
        </p:nvGrpSpPr>
        <p:grpSpPr>
          <a:xfrm>
            <a:off x="4108694" y="1553926"/>
            <a:ext cx="3084077" cy="2050473"/>
            <a:chOff x="4108694" y="1553926"/>
            <a:chExt cx="3084077" cy="2050473"/>
          </a:xfrm>
        </p:grpSpPr>
        <p:cxnSp>
          <p:nvCxnSpPr>
            <p:cNvPr id="68" name="Straight Connector 37">
              <a:extLst>
                <a:ext uri="{FF2B5EF4-FFF2-40B4-BE49-F238E27FC236}">
                  <a16:creationId xmlns:a16="http://schemas.microsoft.com/office/drawing/2014/main" id="{6DB8BCDE-DC41-4DC6-8BDB-FAD38AC5025C}"/>
                </a:ext>
              </a:extLst>
            </p:cNvPr>
            <p:cNvCxnSpPr/>
            <p:nvPr/>
          </p:nvCxnSpPr>
          <p:spPr>
            <a:xfrm flipH="1" flipV="1">
              <a:off x="5142298" y="1553926"/>
              <a:ext cx="2050473" cy="2050473"/>
            </a:xfrm>
            <a:prstGeom prst="line">
              <a:avLst/>
            </a:prstGeom>
            <a:noFill/>
            <a:ln w="6350" cap="flat" cmpd="sng" algn="ctr">
              <a:solidFill>
                <a:srgbClr val="F7931F"/>
              </a:solidFill>
              <a:prstDash val="solid"/>
              <a:miter lim="800000"/>
            </a:ln>
            <a:effectLst/>
          </p:spPr>
        </p:cxnSp>
        <p:cxnSp>
          <p:nvCxnSpPr>
            <p:cNvPr id="69" name="Straight Connector 88">
              <a:extLst>
                <a:ext uri="{FF2B5EF4-FFF2-40B4-BE49-F238E27FC236}">
                  <a16:creationId xmlns:a16="http://schemas.microsoft.com/office/drawing/2014/main" id="{4B5F89A4-5466-4469-AD0B-E0D4D5B7A24E}"/>
                </a:ext>
              </a:extLst>
            </p:cNvPr>
            <p:cNvCxnSpPr>
              <a:cxnSpLocks/>
            </p:cNvCxnSpPr>
            <p:nvPr/>
          </p:nvCxnSpPr>
          <p:spPr>
            <a:xfrm>
              <a:off x="4108694" y="2599020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F7931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70" name="Straight Connector 89">
              <a:extLst>
                <a:ext uri="{FF2B5EF4-FFF2-40B4-BE49-F238E27FC236}">
                  <a16:creationId xmlns:a16="http://schemas.microsoft.com/office/drawing/2014/main" id="{EB3B1C36-1630-4861-9681-50620D3A3085}"/>
                </a:ext>
              </a:extLst>
            </p:cNvPr>
            <p:cNvCxnSpPr>
              <a:cxnSpLocks/>
            </p:cNvCxnSpPr>
            <p:nvPr/>
          </p:nvCxnSpPr>
          <p:spPr>
            <a:xfrm>
              <a:off x="4601829" y="3093627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F7931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71" name="Group 21">
            <a:extLst>
              <a:ext uri="{FF2B5EF4-FFF2-40B4-BE49-F238E27FC236}">
                <a16:creationId xmlns:a16="http://schemas.microsoft.com/office/drawing/2014/main" id="{4AA803D1-94C5-4166-929F-4B5124C1417B}"/>
              </a:ext>
            </a:extLst>
          </p:cNvPr>
          <p:cNvGrpSpPr/>
          <p:nvPr/>
        </p:nvGrpSpPr>
        <p:grpSpPr>
          <a:xfrm>
            <a:off x="6777813" y="1553926"/>
            <a:ext cx="3086623" cy="2050473"/>
            <a:chOff x="6777813" y="1553926"/>
            <a:chExt cx="3086623" cy="2050473"/>
          </a:xfrm>
        </p:grpSpPr>
        <p:cxnSp>
          <p:nvCxnSpPr>
            <p:cNvPr id="72" name="Straight Connector 4">
              <a:extLst>
                <a:ext uri="{FF2B5EF4-FFF2-40B4-BE49-F238E27FC236}">
                  <a16:creationId xmlns:a16="http://schemas.microsoft.com/office/drawing/2014/main" id="{8927F7FF-50A0-409F-9D44-9FCD333806C7}"/>
                </a:ext>
              </a:extLst>
            </p:cNvPr>
            <p:cNvCxnSpPr/>
            <p:nvPr/>
          </p:nvCxnSpPr>
          <p:spPr>
            <a:xfrm flipH="1" flipV="1">
              <a:off x="7813963" y="1553926"/>
              <a:ext cx="2050473" cy="2050473"/>
            </a:xfrm>
            <a:prstGeom prst="line">
              <a:avLst/>
            </a:prstGeom>
            <a:noFill/>
            <a:ln w="6350" cap="flat" cmpd="sng" algn="ctr">
              <a:solidFill>
                <a:srgbClr val="A2B969"/>
              </a:solidFill>
              <a:prstDash val="solid"/>
              <a:miter lim="800000"/>
            </a:ln>
            <a:effectLst/>
          </p:spPr>
        </p:cxnSp>
        <p:cxnSp>
          <p:nvCxnSpPr>
            <p:cNvPr id="73" name="Straight Connector 91">
              <a:extLst>
                <a:ext uri="{FF2B5EF4-FFF2-40B4-BE49-F238E27FC236}">
                  <a16:creationId xmlns:a16="http://schemas.microsoft.com/office/drawing/2014/main" id="{BAF04BA8-DBF9-4B7B-8BE1-AB8EC548483B}"/>
                </a:ext>
              </a:extLst>
            </p:cNvPr>
            <p:cNvCxnSpPr>
              <a:cxnSpLocks/>
            </p:cNvCxnSpPr>
            <p:nvPr/>
          </p:nvCxnSpPr>
          <p:spPr>
            <a:xfrm>
              <a:off x="6777813" y="2599020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A2B969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74" name="Straight Connector 92">
              <a:extLst>
                <a:ext uri="{FF2B5EF4-FFF2-40B4-BE49-F238E27FC236}">
                  <a16:creationId xmlns:a16="http://schemas.microsoft.com/office/drawing/2014/main" id="{D3C9D318-D646-419B-92C5-6F30964F05E7}"/>
                </a:ext>
              </a:extLst>
            </p:cNvPr>
            <p:cNvCxnSpPr>
              <a:cxnSpLocks/>
            </p:cNvCxnSpPr>
            <p:nvPr/>
          </p:nvCxnSpPr>
          <p:spPr>
            <a:xfrm>
              <a:off x="7270948" y="3093627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A2B969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75" name="Group 18">
            <a:extLst>
              <a:ext uri="{FF2B5EF4-FFF2-40B4-BE49-F238E27FC236}">
                <a16:creationId xmlns:a16="http://schemas.microsoft.com/office/drawing/2014/main" id="{38896F83-0D11-4FA3-90D1-E4F9DCFF8F9F}"/>
              </a:ext>
            </a:extLst>
          </p:cNvPr>
          <p:cNvGrpSpPr/>
          <p:nvPr/>
        </p:nvGrpSpPr>
        <p:grpSpPr>
          <a:xfrm>
            <a:off x="2771147" y="3604399"/>
            <a:ext cx="3084683" cy="2048256"/>
            <a:chOff x="2771147" y="3604399"/>
            <a:chExt cx="3084683" cy="2048256"/>
          </a:xfrm>
        </p:grpSpPr>
        <p:cxnSp>
          <p:nvCxnSpPr>
            <p:cNvPr id="76" name="Straight Connector 39">
              <a:extLst>
                <a:ext uri="{FF2B5EF4-FFF2-40B4-BE49-F238E27FC236}">
                  <a16:creationId xmlns:a16="http://schemas.microsoft.com/office/drawing/2014/main" id="{8FD7EBCC-92BD-47CF-BD69-D2847345C2C7}"/>
                </a:ext>
              </a:extLst>
            </p:cNvPr>
            <p:cNvCxnSpPr/>
            <p:nvPr/>
          </p:nvCxnSpPr>
          <p:spPr>
            <a:xfrm flipH="1">
              <a:off x="3807574" y="3604399"/>
              <a:ext cx="2048256" cy="2048256"/>
            </a:xfrm>
            <a:prstGeom prst="line">
              <a:avLst/>
            </a:prstGeom>
            <a:noFill/>
            <a:ln w="6350" cap="flat" cmpd="sng" algn="ctr">
              <a:solidFill>
                <a:srgbClr val="4CC1EF"/>
              </a:solidFill>
              <a:prstDash val="solid"/>
              <a:miter lim="800000"/>
            </a:ln>
            <a:effectLst/>
          </p:spPr>
        </p:cxnSp>
        <p:cxnSp>
          <p:nvCxnSpPr>
            <p:cNvPr id="77" name="Straight Connector 98">
              <a:extLst>
                <a:ext uri="{FF2B5EF4-FFF2-40B4-BE49-F238E27FC236}">
                  <a16:creationId xmlns:a16="http://schemas.microsoft.com/office/drawing/2014/main" id="{5FDDF3E1-7478-4DB3-A760-0E21C930D9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71147" y="4609777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4CC1E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99">
              <a:extLst>
                <a:ext uri="{FF2B5EF4-FFF2-40B4-BE49-F238E27FC236}">
                  <a16:creationId xmlns:a16="http://schemas.microsoft.com/office/drawing/2014/main" id="{7A2E666E-6BF0-49A0-9430-7B3E5BCAD3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4282" y="4116001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4CC1E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79" name="Group 17">
            <a:extLst>
              <a:ext uri="{FF2B5EF4-FFF2-40B4-BE49-F238E27FC236}">
                <a16:creationId xmlns:a16="http://schemas.microsoft.com/office/drawing/2014/main" id="{AA8D3D21-7780-4E22-A2C4-8F7924765A50}"/>
              </a:ext>
            </a:extLst>
          </p:cNvPr>
          <p:cNvGrpSpPr/>
          <p:nvPr/>
        </p:nvGrpSpPr>
        <p:grpSpPr>
          <a:xfrm>
            <a:off x="5440267" y="3604399"/>
            <a:ext cx="3087228" cy="2048256"/>
            <a:chOff x="5440267" y="3604399"/>
            <a:chExt cx="3087228" cy="2048256"/>
          </a:xfrm>
        </p:grpSpPr>
        <p:cxnSp>
          <p:nvCxnSpPr>
            <p:cNvPr id="80" name="Straight Connector 6">
              <a:extLst>
                <a:ext uri="{FF2B5EF4-FFF2-40B4-BE49-F238E27FC236}">
                  <a16:creationId xmlns:a16="http://schemas.microsoft.com/office/drawing/2014/main" id="{29815AE4-48D0-4328-AC6A-700D3E4E7ABA}"/>
                </a:ext>
              </a:extLst>
            </p:cNvPr>
            <p:cNvCxnSpPr/>
            <p:nvPr/>
          </p:nvCxnSpPr>
          <p:spPr>
            <a:xfrm flipH="1">
              <a:off x="6479239" y="3604399"/>
              <a:ext cx="2048256" cy="2048256"/>
            </a:xfrm>
            <a:prstGeom prst="line">
              <a:avLst/>
            </a:prstGeom>
            <a:noFill/>
            <a:ln w="6350" cap="flat" cmpd="sng" algn="ctr">
              <a:solidFill>
                <a:srgbClr val="C13018"/>
              </a:solidFill>
              <a:prstDash val="solid"/>
              <a:miter lim="800000"/>
            </a:ln>
            <a:effectLst/>
          </p:spPr>
        </p:cxnSp>
        <p:cxnSp>
          <p:nvCxnSpPr>
            <p:cNvPr id="81" name="Straight Connector 96">
              <a:extLst>
                <a:ext uri="{FF2B5EF4-FFF2-40B4-BE49-F238E27FC236}">
                  <a16:creationId xmlns:a16="http://schemas.microsoft.com/office/drawing/2014/main" id="{27631316-4CCF-43B9-8E0C-EB4E386A6E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40267" y="4609777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C13018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cxnSp>
          <p:nvCxnSpPr>
            <p:cNvPr id="82" name="Straight Connector 97">
              <a:extLst>
                <a:ext uri="{FF2B5EF4-FFF2-40B4-BE49-F238E27FC236}">
                  <a16:creationId xmlns:a16="http://schemas.microsoft.com/office/drawing/2014/main" id="{5DC82C2B-CE4C-4E82-B66B-34213034B4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3402" y="4116001"/>
              <a:ext cx="2077164" cy="0"/>
            </a:xfrm>
            <a:prstGeom prst="line">
              <a:avLst/>
            </a:prstGeom>
            <a:noFill/>
            <a:ln w="6350" cap="flat" cmpd="sng" algn="ctr">
              <a:solidFill>
                <a:srgbClr val="C13018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</p:grpSp>
      <p:sp>
        <p:nvSpPr>
          <p:cNvPr id="83" name="Rectangle 101">
            <a:extLst>
              <a:ext uri="{FF2B5EF4-FFF2-40B4-BE49-F238E27FC236}">
                <a16:creationId xmlns:a16="http://schemas.microsoft.com/office/drawing/2014/main" id="{759A693B-8B0A-4FE4-822F-2B5FC6494CC3}"/>
              </a:ext>
            </a:extLst>
          </p:cNvPr>
          <p:cNvSpPr/>
          <p:nvPr/>
        </p:nvSpPr>
        <p:spPr>
          <a:xfrm>
            <a:off x="3421153" y="2108612"/>
            <a:ext cx="2401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Problemas con detalles de los planos</a:t>
            </a:r>
          </a:p>
        </p:txBody>
      </p:sp>
      <p:sp>
        <p:nvSpPr>
          <p:cNvPr id="84" name="Rectangle 102">
            <a:extLst>
              <a:ext uri="{FF2B5EF4-FFF2-40B4-BE49-F238E27FC236}">
                <a16:creationId xmlns:a16="http://schemas.microsoft.com/office/drawing/2014/main" id="{83453054-6573-468A-A581-DBEAABFC3542}"/>
              </a:ext>
            </a:extLst>
          </p:cNvPr>
          <p:cNvSpPr/>
          <p:nvPr/>
        </p:nvSpPr>
        <p:spPr>
          <a:xfrm>
            <a:off x="4185057" y="2598139"/>
            <a:ext cx="2059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No existe check list en los puestos de trabajo</a:t>
            </a:r>
          </a:p>
        </p:txBody>
      </p:sp>
      <p:sp>
        <p:nvSpPr>
          <p:cNvPr id="85" name="Rectangle 103">
            <a:extLst>
              <a:ext uri="{FF2B5EF4-FFF2-40B4-BE49-F238E27FC236}">
                <a16:creationId xmlns:a16="http://schemas.microsoft.com/office/drawing/2014/main" id="{9B13622C-8472-4E5A-A8C1-BC544AE13432}"/>
              </a:ext>
            </a:extLst>
          </p:cNvPr>
          <p:cNvSpPr/>
          <p:nvPr/>
        </p:nvSpPr>
        <p:spPr>
          <a:xfrm>
            <a:off x="6618131" y="2095252"/>
            <a:ext cx="1893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Existe exceso de ruido en el ambiente</a:t>
            </a:r>
          </a:p>
        </p:txBody>
      </p:sp>
      <p:sp>
        <p:nvSpPr>
          <p:cNvPr id="86" name="Rectangle 104">
            <a:extLst>
              <a:ext uri="{FF2B5EF4-FFF2-40B4-BE49-F238E27FC236}">
                <a16:creationId xmlns:a16="http://schemas.microsoft.com/office/drawing/2014/main" id="{A4EAD4CF-AF09-4D99-98A3-0EDC2793111B}"/>
              </a:ext>
            </a:extLst>
          </p:cNvPr>
          <p:cNvSpPr/>
          <p:nvPr/>
        </p:nvSpPr>
        <p:spPr>
          <a:xfrm>
            <a:off x="6818421" y="2585401"/>
            <a:ext cx="2160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El personal no utiliza de forma adecuada los EPP</a:t>
            </a:r>
          </a:p>
        </p:txBody>
      </p:sp>
      <p:sp>
        <p:nvSpPr>
          <p:cNvPr id="88" name="Rectangle 105">
            <a:extLst>
              <a:ext uri="{FF2B5EF4-FFF2-40B4-BE49-F238E27FC236}">
                <a16:creationId xmlns:a16="http://schemas.microsoft.com/office/drawing/2014/main" id="{82FAFB67-8529-40E7-A173-A57CBF1323B7}"/>
              </a:ext>
            </a:extLst>
          </p:cNvPr>
          <p:cNvSpPr/>
          <p:nvPr/>
        </p:nvSpPr>
        <p:spPr>
          <a:xfrm>
            <a:off x="2087154" y="3606925"/>
            <a:ext cx="3399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No existe un plan de mantenimiento de maquinas, equipos y herramientas</a:t>
            </a:r>
          </a:p>
        </p:txBody>
      </p:sp>
      <p:sp>
        <p:nvSpPr>
          <p:cNvPr id="89" name="Rectangle 106">
            <a:extLst>
              <a:ext uri="{FF2B5EF4-FFF2-40B4-BE49-F238E27FC236}">
                <a16:creationId xmlns:a16="http://schemas.microsoft.com/office/drawing/2014/main" id="{3B35162D-5942-4EFF-A4BB-D430356A8AFA}"/>
              </a:ext>
            </a:extLst>
          </p:cNvPr>
          <p:cNvSpPr/>
          <p:nvPr/>
        </p:nvSpPr>
        <p:spPr>
          <a:xfrm>
            <a:off x="5540914" y="3798798"/>
            <a:ext cx="2549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Falta de capacitacion al personal</a:t>
            </a:r>
          </a:p>
        </p:txBody>
      </p:sp>
      <p:sp>
        <p:nvSpPr>
          <p:cNvPr id="90" name="Rectangle 107">
            <a:extLst>
              <a:ext uri="{FF2B5EF4-FFF2-40B4-BE49-F238E27FC236}">
                <a16:creationId xmlns:a16="http://schemas.microsoft.com/office/drawing/2014/main" id="{02042274-293A-4076-8BFA-20D3AEDDBE7B}"/>
              </a:ext>
            </a:extLst>
          </p:cNvPr>
          <p:cNvSpPr/>
          <p:nvPr/>
        </p:nvSpPr>
        <p:spPr>
          <a:xfrm>
            <a:off x="2283921" y="4112484"/>
            <a:ext cx="2707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No se aprovecha la capacidad de las maquinas</a:t>
            </a:r>
          </a:p>
        </p:txBody>
      </p:sp>
      <p:sp>
        <p:nvSpPr>
          <p:cNvPr id="91" name="Rectangle 108">
            <a:extLst>
              <a:ext uri="{FF2B5EF4-FFF2-40B4-BE49-F238E27FC236}">
                <a16:creationId xmlns:a16="http://schemas.microsoft.com/office/drawing/2014/main" id="{C9993B5C-2ABD-4508-ADD7-2CF299D6EA5F}"/>
              </a:ext>
            </a:extLst>
          </p:cNvPr>
          <p:cNvSpPr/>
          <p:nvPr/>
        </p:nvSpPr>
        <p:spPr>
          <a:xfrm>
            <a:off x="5140694" y="4282563"/>
            <a:ext cx="2539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Carencia de indicadores visuales</a:t>
            </a:r>
          </a:p>
        </p:txBody>
      </p:sp>
      <p:grpSp>
        <p:nvGrpSpPr>
          <p:cNvPr id="92" name="Group 27">
            <a:extLst>
              <a:ext uri="{FF2B5EF4-FFF2-40B4-BE49-F238E27FC236}">
                <a16:creationId xmlns:a16="http://schemas.microsoft.com/office/drawing/2014/main" id="{512894DD-916A-43EB-9DA5-5D9487674576}"/>
              </a:ext>
            </a:extLst>
          </p:cNvPr>
          <p:cNvGrpSpPr/>
          <p:nvPr/>
        </p:nvGrpSpPr>
        <p:grpSpPr>
          <a:xfrm>
            <a:off x="770020" y="1551708"/>
            <a:ext cx="2249253" cy="551966"/>
            <a:chOff x="770020" y="1551708"/>
            <a:chExt cx="2249253" cy="551966"/>
          </a:xfrm>
        </p:grpSpPr>
        <p:grpSp>
          <p:nvGrpSpPr>
            <p:cNvPr id="93" name="Group 9">
              <a:extLst>
                <a:ext uri="{FF2B5EF4-FFF2-40B4-BE49-F238E27FC236}">
                  <a16:creationId xmlns:a16="http://schemas.microsoft.com/office/drawing/2014/main" id="{75E36BA3-F6BF-4803-BD96-82B2547FC52B}"/>
                </a:ext>
              </a:extLst>
            </p:cNvPr>
            <p:cNvGrpSpPr/>
            <p:nvPr/>
          </p:nvGrpSpPr>
          <p:grpSpPr>
            <a:xfrm>
              <a:off x="942109" y="1551709"/>
              <a:ext cx="2077164" cy="551965"/>
              <a:chOff x="480291" y="1551709"/>
              <a:chExt cx="2077164" cy="551965"/>
            </a:xfrm>
          </p:grpSpPr>
          <p:sp>
            <p:nvSpPr>
              <p:cNvPr id="95" name="Rectangle 7">
                <a:extLst>
                  <a:ext uri="{FF2B5EF4-FFF2-40B4-BE49-F238E27FC236}">
                    <a16:creationId xmlns:a16="http://schemas.microsoft.com/office/drawing/2014/main" id="{FB23ABE2-E167-417B-8FB5-789E44020E34}"/>
                  </a:ext>
                </a:extLst>
              </p:cNvPr>
              <p:cNvSpPr/>
              <p:nvPr/>
            </p:nvSpPr>
            <p:spPr>
              <a:xfrm>
                <a:off x="480291" y="1551709"/>
                <a:ext cx="1528524" cy="551965"/>
              </a:xfrm>
              <a:prstGeom prst="rect">
                <a:avLst/>
              </a:prstGeom>
              <a:solidFill>
                <a:srgbClr val="FFCC4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rgbClr val="FFCC4C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Materia Prima </a:t>
                </a:r>
              </a:p>
            </p:txBody>
          </p:sp>
          <p:sp>
            <p:nvSpPr>
              <p:cNvPr id="96" name="Right Triangle 8">
                <a:extLst>
                  <a:ext uri="{FF2B5EF4-FFF2-40B4-BE49-F238E27FC236}">
                    <a16:creationId xmlns:a16="http://schemas.microsoft.com/office/drawing/2014/main" id="{1BF61746-F7C5-4F6D-B982-4B37FC3CA424}"/>
                  </a:ext>
                </a:extLst>
              </p:cNvPr>
              <p:cNvSpPr/>
              <p:nvPr/>
            </p:nvSpPr>
            <p:spPr>
              <a:xfrm>
                <a:off x="2008815" y="1551709"/>
                <a:ext cx="548640" cy="551965"/>
              </a:xfrm>
              <a:prstGeom prst="rtTriangle">
                <a:avLst/>
              </a:prstGeom>
              <a:solidFill>
                <a:srgbClr val="FFCC4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4" name="Rectangle 109">
              <a:extLst>
                <a:ext uri="{FF2B5EF4-FFF2-40B4-BE49-F238E27FC236}">
                  <a16:creationId xmlns:a16="http://schemas.microsoft.com/office/drawing/2014/main" id="{3D448411-7443-432C-A0D2-1CF8BECAD3DF}"/>
                </a:ext>
              </a:extLst>
            </p:cNvPr>
            <p:cNvSpPr/>
            <p:nvPr/>
          </p:nvSpPr>
          <p:spPr>
            <a:xfrm>
              <a:off x="770020" y="1551708"/>
              <a:ext cx="170873" cy="551965"/>
            </a:xfrm>
            <a:prstGeom prst="rect">
              <a:avLst/>
            </a:prstGeom>
            <a:solidFill>
              <a:srgbClr val="FFCC4C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7" name="Group 26">
            <a:extLst>
              <a:ext uri="{FF2B5EF4-FFF2-40B4-BE49-F238E27FC236}">
                <a16:creationId xmlns:a16="http://schemas.microsoft.com/office/drawing/2014/main" id="{7CA90152-4245-49E1-86BC-B24C06125A55}"/>
              </a:ext>
            </a:extLst>
          </p:cNvPr>
          <p:cNvGrpSpPr/>
          <p:nvPr/>
        </p:nvGrpSpPr>
        <p:grpSpPr>
          <a:xfrm>
            <a:off x="3442902" y="1551707"/>
            <a:ext cx="2249253" cy="551967"/>
            <a:chOff x="3442902" y="1551707"/>
            <a:chExt cx="2249253" cy="551967"/>
          </a:xfrm>
        </p:grpSpPr>
        <p:grpSp>
          <p:nvGrpSpPr>
            <p:cNvPr id="98" name="Group 72">
              <a:extLst>
                <a:ext uri="{FF2B5EF4-FFF2-40B4-BE49-F238E27FC236}">
                  <a16:creationId xmlns:a16="http://schemas.microsoft.com/office/drawing/2014/main" id="{56AD622E-BF4C-42D8-ABAB-6AD51450E009}"/>
                </a:ext>
              </a:extLst>
            </p:cNvPr>
            <p:cNvGrpSpPr/>
            <p:nvPr/>
          </p:nvGrpSpPr>
          <p:grpSpPr>
            <a:xfrm>
              <a:off x="3614991" y="1551709"/>
              <a:ext cx="2077164" cy="551965"/>
              <a:chOff x="480291" y="1551709"/>
              <a:chExt cx="2077164" cy="551965"/>
            </a:xfrm>
            <a:solidFill>
              <a:srgbClr val="F7931F"/>
            </a:solidFill>
          </p:grpSpPr>
          <p:sp>
            <p:nvSpPr>
              <p:cNvPr id="100" name="Rectangle 73">
                <a:extLst>
                  <a:ext uri="{FF2B5EF4-FFF2-40B4-BE49-F238E27FC236}">
                    <a16:creationId xmlns:a16="http://schemas.microsoft.com/office/drawing/2014/main" id="{CE26A75E-C090-4B7E-903E-909771AF475E}"/>
                  </a:ext>
                </a:extLst>
              </p:cNvPr>
              <p:cNvSpPr/>
              <p:nvPr/>
            </p:nvSpPr>
            <p:spPr>
              <a:xfrm>
                <a:off x="480291" y="1551709"/>
                <a:ext cx="1528524" cy="5519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Metodo</a:t>
                </a:r>
              </a:p>
            </p:txBody>
          </p:sp>
          <p:sp>
            <p:nvSpPr>
              <p:cNvPr id="101" name="Right Triangle 74">
                <a:extLst>
                  <a:ext uri="{FF2B5EF4-FFF2-40B4-BE49-F238E27FC236}">
                    <a16:creationId xmlns:a16="http://schemas.microsoft.com/office/drawing/2014/main" id="{B517C041-204E-4146-8BED-8E3EB240373B}"/>
                  </a:ext>
                </a:extLst>
              </p:cNvPr>
              <p:cNvSpPr/>
              <p:nvPr/>
            </p:nvSpPr>
            <p:spPr>
              <a:xfrm>
                <a:off x="2008815" y="1551709"/>
                <a:ext cx="548640" cy="551965"/>
              </a:xfrm>
              <a:prstGeom prst="rt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9" name="Rectangle 110">
              <a:extLst>
                <a:ext uri="{FF2B5EF4-FFF2-40B4-BE49-F238E27FC236}">
                  <a16:creationId xmlns:a16="http://schemas.microsoft.com/office/drawing/2014/main" id="{B7B8734D-B0A6-479D-AF00-A82C62D997CD}"/>
                </a:ext>
              </a:extLst>
            </p:cNvPr>
            <p:cNvSpPr/>
            <p:nvPr/>
          </p:nvSpPr>
          <p:spPr>
            <a:xfrm>
              <a:off x="3442902" y="1551707"/>
              <a:ext cx="170873" cy="551965"/>
            </a:xfrm>
            <a:prstGeom prst="rect">
              <a:avLst/>
            </a:prstGeom>
            <a:solidFill>
              <a:srgbClr val="F7931F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28">
            <a:extLst>
              <a:ext uri="{FF2B5EF4-FFF2-40B4-BE49-F238E27FC236}">
                <a16:creationId xmlns:a16="http://schemas.microsoft.com/office/drawing/2014/main" id="{DC790BCF-BCDD-419E-A69D-48D7F6EC9DB7}"/>
              </a:ext>
            </a:extLst>
          </p:cNvPr>
          <p:cNvGrpSpPr/>
          <p:nvPr/>
        </p:nvGrpSpPr>
        <p:grpSpPr>
          <a:xfrm>
            <a:off x="6121160" y="1551709"/>
            <a:ext cx="2243875" cy="551965"/>
            <a:chOff x="6121160" y="1551709"/>
            <a:chExt cx="2243875" cy="551965"/>
          </a:xfrm>
        </p:grpSpPr>
        <p:grpSp>
          <p:nvGrpSpPr>
            <p:cNvPr id="103" name="Group 75">
              <a:extLst>
                <a:ext uri="{FF2B5EF4-FFF2-40B4-BE49-F238E27FC236}">
                  <a16:creationId xmlns:a16="http://schemas.microsoft.com/office/drawing/2014/main" id="{8E1CD26D-FC3E-400A-9EEA-6CE8698995B0}"/>
                </a:ext>
              </a:extLst>
            </p:cNvPr>
            <p:cNvGrpSpPr/>
            <p:nvPr/>
          </p:nvGrpSpPr>
          <p:grpSpPr>
            <a:xfrm>
              <a:off x="6287871" y="1551709"/>
              <a:ext cx="2077164" cy="551965"/>
              <a:chOff x="480291" y="1551709"/>
              <a:chExt cx="2077164" cy="551965"/>
            </a:xfrm>
            <a:solidFill>
              <a:srgbClr val="A2B969"/>
            </a:solidFill>
          </p:grpSpPr>
          <p:sp>
            <p:nvSpPr>
              <p:cNvPr id="105" name="Rectangle 76">
                <a:extLst>
                  <a:ext uri="{FF2B5EF4-FFF2-40B4-BE49-F238E27FC236}">
                    <a16:creationId xmlns:a16="http://schemas.microsoft.com/office/drawing/2014/main" id="{6D08C05C-84D7-44CD-8B8A-1E78C01D9234}"/>
                  </a:ext>
                </a:extLst>
              </p:cNvPr>
              <p:cNvSpPr/>
              <p:nvPr/>
            </p:nvSpPr>
            <p:spPr>
              <a:xfrm>
                <a:off x="480291" y="1551709"/>
                <a:ext cx="1528524" cy="5519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rgbClr val="A2B969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Medio Ambiente</a:t>
                </a:r>
              </a:p>
            </p:txBody>
          </p:sp>
          <p:sp>
            <p:nvSpPr>
              <p:cNvPr id="106" name="Right Triangle 77">
                <a:extLst>
                  <a:ext uri="{FF2B5EF4-FFF2-40B4-BE49-F238E27FC236}">
                    <a16:creationId xmlns:a16="http://schemas.microsoft.com/office/drawing/2014/main" id="{7BB06A6C-59F5-43C8-80BC-DCBB63E14345}"/>
                  </a:ext>
                </a:extLst>
              </p:cNvPr>
              <p:cNvSpPr/>
              <p:nvPr/>
            </p:nvSpPr>
            <p:spPr>
              <a:xfrm>
                <a:off x="2008815" y="1551709"/>
                <a:ext cx="548640" cy="551965"/>
              </a:xfrm>
              <a:prstGeom prst="rt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4" name="Rectangle 111">
              <a:extLst>
                <a:ext uri="{FF2B5EF4-FFF2-40B4-BE49-F238E27FC236}">
                  <a16:creationId xmlns:a16="http://schemas.microsoft.com/office/drawing/2014/main" id="{C65DA365-90B1-4021-9220-6B19067A30CD}"/>
                </a:ext>
              </a:extLst>
            </p:cNvPr>
            <p:cNvSpPr/>
            <p:nvPr/>
          </p:nvSpPr>
          <p:spPr>
            <a:xfrm>
              <a:off x="6121160" y="1551709"/>
              <a:ext cx="170873" cy="551965"/>
            </a:xfrm>
            <a:prstGeom prst="rect">
              <a:avLst/>
            </a:prstGeom>
            <a:solidFill>
              <a:srgbClr val="A2B969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7" name="Group 24">
            <a:extLst>
              <a:ext uri="{FF2B5EF4-FFF2-40B4-BE49-F238E27FC236}">
                <a16:creationId xmlns:a16="http://schemas.microsoft.com/office/drawing/2014/main" id="{77EA451F-A5DA-4855-8802-9208700282BD}"/>
              </a:ext>
            </a:extLst>
          </p:cNvPr>
          <p:cNvGrpSpPr/>
          <p:nvPr/>
        </p:nvGrpSpPr>
        <p:grpSpPr>
          <a:xfrm>
            <a:off x="2113047" y="5103070"/>
            <a:ext cx="2248037" cy="551966"/>
            <a:chOff x="2113047" y="5103070"/>
            <a:chExt cx="2248037" cy="551966"/>
          </a:xfrm>
        </p:grpSpPr>
        <p:grpSp>
          <p:nvGrpSpPr>
            <p:cNvPr id="108" name="Group 10">
              <a:extLst>
                <a:ext uri="{FF2B5EF4-FFF2-40B4-BE49-F238E27FC236}">
                  <a16:creationId xmlns:a16="http://schemas.microsoft.com/office/drawing/2014/main" id="{9F5C91D3-501D-4951-A6FB-94F0485C386D}"/>
                </a:ext>
              </a:extLst>
            </p:cNvPr>
            <p:cNvGrpSpPr/>
            <p:nvPr/>
          </p:nvGrpSpPr>
          <p:grpSpPr>
            <a:xfrm>
              <a:off x="2283920" y="5103070"/>
              <a:ext cx="2077164" cy="551966"/>
              <a:chOff x="1366116" y="4770049"/>
              <a:chExt cx="2077164" cy="551966"/>
            </a:xfrm>
            <a:solidFill>
              <a:srgbClr val="4CC1EF"/>
            </a:solidFill>
          </p:grpSpPr>
          <p:sp>
            <p:nvSpPr>
              <p:cNvPr id="110" name="Rectangle 79">
                <a:extLst>
                  <a:ext uri="{FF2B5EF4-FFF2-40B4-BE49-F238E27FC236}">
                    <a16:creationId xmlns:a16="http://schemas.microsoft.com/office/drawing/2014/main" id="{F82205AD-C248-4BD3-A9B7-9490871B1E18}"/>
                  </a:ext>
                </a:extLst>
              </p:cNvPr>
              <p:cNvSpPr/>
              <p:nvPr/>
            </p:nvSpPr>
            <p:spPr>
              <a:xfrm>
                <a:off x="1366116" y="4770050"/>
                <a:ext cx="1528524" cy="5519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rgbClr val="06395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Maquinaria</a:t>
                </a:r>
              </a:p>
            </p:txBody>
          </p:sp>
          <p:sp>
            <p:nvSpPr>
              <p:cNvPr id="111" name="Right Triangle 80">
                <a:extLst>
                  <a:ext uri="{FF2B5EF4-FFF2-40B4-BE49-F238E27FC236}">
                    <a16:creationId xmlns:a16="http://schemas.microsoft.com/office/drawing/2014/main" id="{10D69AC9-9329-4E0A-9E13-18CF7A56469F}"/>
                  </a:ext>
                </a:extLst>
              </p:cNvPr>
              <p:cNvSpPr/>
              <p:nvPr/>
            </p:nvSpPr>
            <p:spPr>
              <a:xfrm flipV="1">
                <a:off x="2894640" y="4770049"/>
                <a:ext cx="548640" cy="551965"/>
              </a:xfrm>
              <a:prstGeom prst="rt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9" name="Rectangle 112">
              <a:extLst>
                <a:ext uri="{FF2B5EF4-FFF2-40B4-BE49-F238E27FC236}">
                  <a16:creationId xmlns:a16="http://schemas.microsoft.com/office/drawing/2014/main" id="{D34CC5DF-C2BB-422F-BF44-55252428B303}"/>
                </a:ext>
              </a:extLst>
            </p:cNvPr>
            <p:cNvSpPr/>
            <p:nvPr/>
          </p:nvSpPr>
          <p:spPr>
            <a:xfrm>
              <a:off x="2113047" y="5103070"/>
              <a:ext cx="170873" cy="551965"/>
            </a:xfrm>
            <a:prstGeom prst="rect">
              <a:avLst/>
            </a:prstGeom>
            <a:solidFill>
              <a:srgbClr val="4CC1EF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2" name="Group 25">
            <a:extLst>
              <a:ext uri="{FF2B5EF4-FFF2-40B4-BE49-F238E27FC236}">
                <a16:creationId xmlns:a16="http://schemas.microsoft.com/office/drawing/2014/main" id="{940B4DEA-9684-497F-86F9-3A5CD1B15D03}"/>
              </a:ext>
            </a:extLst>
          </p:cNvPr>
          <p:cNvGrpSpPr/>
          <p:nvPr/>
        </p:nvGrpSpPr>
        <p:grpSpPr>
          <a:xfrm>
            <a:off x="4785048" y="5105451"/>
            <a:ext cx="2248037" cy="551966"/>
            <a:chOff x="4785048" y="5105451"/>
            <a:chExt cx="2248037" cy="551966"/>
          </a:xfrm>
        </p:grpSpPr>
        <p:grpSp>
          <p:nvGrpSpPr>
            <p:cNvPr id="113" name="Group 81">
              <a:extLst>
                <a:ext uri="{FF2B5EF4-FFF2-40B4-BE49-F238E27FC236}">
                  <a16:creationId xmlns:a16="http://schemas.microsoft.com/office/drawing/2014/main" id="{B16B81D9-66BC-4764-BBAB-07A3C98F04FE}"/>
                </a:ext>
              </a:extLst>
            </p:cNvPr>
            <p:cNvGrpSpPr/>
            <p:nvPr/>
          </p:nvGrpSpPr>
          <p:grpSpPr>
            <a:xfrm>
              <a:off x="4955921" y="5105451"/>
              <a:ext cx="2077164" cy="551966"/>
              <a:chOff x="1366116" y="4770049"/>
              <a:chExt cx="2077164" cy="551966"/>
            </a:xfrm>
            <a:solidFill>
              <a:srgbClr val="C13018"/>
            </a:solidFill>
          </p:grpSpPr>
          <p:sp>
            <p:nvSpPr>
              <p:cNvPr id="115" name="Rectangle 82">
                <a:extLst>
                  <a:ext uri="{FF2B5EF4-FFF2-40B4-BE49-F238E27FC236}">
                    <a16:creationId xmlns:a16="http://schemas.microsoft.com/office/drawing/2014/main" id="{D7BD9F19-2A14-4374-9BA1-8093957FE22D}"/>
                  </a:ext>
                </a:extLst>
              </p:cNvPr>
              <p:cNvSpPr/>
              <p:nvPr/>
            </p:nvSpPr>
            <p:spPr>
              <a:xfrm>
                <a:off x="1366116" y="4770050"/>
                <a:ext cx="1528524" cy="5519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Mano de Obra</a:t>
                </a:r>
              </a:p>
            </p:txBody>
          </p:sp>
          <p:sp>
            <p:nvSpPr>
              <p:cNvPr id="116" name="Right Triangle 83">
                <a:extLst>
                  <a:ext uri="{FF2B5EF4-FFF2-40B4-BE49-F238E27FC236}">
                    <a16:creationId xmlns:a16="http://schemas.microsoft.com/office/drawing/2014/main" id="{738C6FEF-859E-49F6-8236-9C90DAB56AD7}"/>
                  </a:ext>
                </a:extLst>
              </p:cNvPr>
              <p:cNvSpPr/>
              <p:nvPr/>
            </p:nvSpPr>
            <p:spPr>
              <a:xfrm flipV="1">
                <a:off x="2894640" y="4770049"/>
                <a:ext cx="548640" cy="551965"/>
              </a:xfrm>
              <a:prstGeom prst="rtTriangl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FB789CC-FB83-4128-A0BE-FF8284AF4EB1}"/>
                </a:ext>
              </a:extLst>
            </p:cNvPr>
            <p:cNvSpPr/>
            <p:nvPr/>
          </p:nvSpPr>
          <p:spPr>
            <a:xfrm>
              <a:off x="4785048" y="5105451"/>
              <a:ext cx="170873" cy="551965"/>
            </a:xfrm>
            <a:prstGeom prst="rect">
              <a:avLst/>
            </a:prstGeom>
            <a:solidFill>
              <a:srgbClr val="C13018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7" name="Rectangle 16">
            <a:extLst>
              <a:ext uri="{FF2B5EF4-FFF2-40B4-BE49-F238E27FC236}">
                <a16:creationId xmlns:a16="http://schemas.microsoft.com/office/drawing/2014/main" id="{FF2A1EDE-40C8-428D-92D1-6D51DE877B06}"/>
              </a:ext>
            </a:extLst>
          </p:cNvPr>
          <p:cNvSpPr/>
          <p:nvPr/>
        </p:nvSpPr>
        <p:spPr>
          <a:xfrm>
            <a:off x="1958425" y="3263719"/>
            <a:ext cx="22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No hay BOOM de materiales</a:t>
            </a:r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5AF1F045-C174-4566-BC71-F828936BD6E0}"/>
              </a:ext>
            </a:extLst>
          </p:cNvPr>
          <p:cNvSpPr/>
          <p:nvPr/>
        </p:nvSpPr>
        <p:spPr>
          <a:xfrm>
            <a:off x="4554373" y="3088512"/>
            <a:ext cx="2264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Mala comunicacion entre diseño y produccion</a:t>
            </a:r>
          </a:p>
        </p:txBody>
      </p:sp>
      <p:sp>
        <p:nvSpPr>
          <p:cNvPr id="119" name="Rectangle 103">
            <a:extLst>
              <a:ext uri="{FF2B5EF4-FFF2-40B4-BE49-F238E27FC236}">
                <a16:creationId xmlns:a16="http://schemas.microsoft.com/office/drawing/2014/main" id="{AE0A4841-998B-4502-82F0-0DFC68B76F9D}"/>
              </a:ext>
            </a:extLst>
          </p:cNvPr>
          <p:cNvSpPr/>
          <p:nvPr/>
        </p:nvSpPr>
        <p:spPr>
          <a:xfrm>
            <a:off x="7465755" y="3061746"/>
            <a:ext cx="1893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Materia prima mal almacenada</a:t>
            </a:r>
          </a:p>
        </p:txBody>
      </p:sp>
      <p:sp>
        <p:nvSpPr>
          <p:cNvPr id="120" name="Rectangle 107">
            <a:extLst>
              <a:ext uri="{FF2B5EF4-FFF2-40B4-BE49-F238E27FC236}">
                <a16:creationId xmlns:a16="http://schemas.microsoft.com/office/drawing/2014/main" id="{84EEB585-D254-4E4D-92EE-770775359674}"/>
              </a:ext>
            </a:extLst>
          </p:cNvPr>
          <p:cNvSpPr/>
          <p:nvPr/>
        </p:nvSpPr>
        <p:spPr>
          <a:xfrm>
            <a:off x="2283920" y="4598025"/>
            <a:ext cx="2190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Demora para reparar las maquinas</a:t>
            </a:r>
          </a:p>
        </p:txBody>
      </p:sp>
      <p:sp>
        <p:nvSpPr>
          <p:cNvPr id="121" name="Rectangle 108">
            <a:extLst>
              <a:ext uri="{FF2B5EF4-FFF2-40B4-BE49-F238E27FC236}">
                <a16:creationId xmlns:a16="http://schemas.microsoft.com/office/drawing/2014/main" id="{4FB5A17A-454A-45AB-833D-4CB6F5A8CEDC}"/>
              </a:ext>
            </a:extLst>
          </p:cNvPr>
          <p:cNvSpPr/>
          <p:nvPr/>
        </p:nvSpPr>
        <p:spPr>
          <a:xfrm>
            <a:off x="5343916" y="4562936"/>
            <a:ext cx="1870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Falta de planeacion de las actividades</a:t>
            </a:r>
          </a:p>
        </p:txBody>
      </p: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5E194C71-4F24-4B36-86E0-03510C86E6D4}"/>
              </a:ext>
            </a:extLst>
          </p:cNvPr>
          <p:cNvCxnSpPr>
            <a:cxnSpLocks/>
          </p:cNvCxnSpPr>
          <p:nvPr/>
        </p:nvCxnSpPr>
        <p:spPr>
          <a:xfrm flipV="1">
            <a:off x="940893" y="3572453"/>
            <a:ext cx="9342794" cy="85361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5" name="Triángulo isósceles 124">
            <a:extLst>
              <a:ext uri="{FF2B5EF4-FFF2-40B4-BE49-F238E27FC236}">
                <a16:creationId xmlns:a16="http://schemas.microsoft.com/office/drawing/2014/main" id="{C8692DF3-1DAF-406B-80FE-16B4C0AB4C61}"/>
              </a:ext>
            </a:extLst>
          </p:cNvPr>
          <p:cNvSpPr/>
          <p:nvPr/>
        </p:nvSpPr>
        <p:spPr>
          <a:xfrm rot="5400000">
            <a:off x="10032166" y="2833241"/>
            <a:ext cx="1868559" cy="14657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S" sz="1100" dirty="0"/>
          </a:p>
        </p:txBody>
      </p:sp>
      <p:sp>
        <p:nvSpPr>
          <p:cNvPr id="126" name="Rectangle 16">
            <a:extLst>
              <a:ext uri="{FF2B5EF4-FFF2-40B4-BE49-F238E27FC236}">
                <a16:creationId xmlns:a16="http://schemas.microsoft.com/office/drawing/2014/main" id="{73B96EB2-60EA-4DAD-840D-B5123DF574E1}"/>
              </a:ext>
            </a:extLst>
          </p:cNvPr>
          <p:cNvSpPr/>
          <p:nvPr/>
        </p:nvSpPr>
        <p:spPr>
          <a:xfrm>
            <a:off x="1147250" y="2124621"/>
            <a:ext cx="2050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</a:rPr>
              <a:t>Problemas con el alistamiento de MP</a:t>
            </a:r>
          </a:p>
        </p:txBody>
      </p:sp>
      <p:sp>
        <p:nvSpPr>
          <p:cNvPr id="127" name="Rectangle 16">
            <a:extLst>
              <a:ext uri="{FF2B5EF4-FFF2-40B4-BE49-F238E27FC236}">
                <a16:creationId xmlns:a16="http://schemas.microsoft.com/office/drawing/2014/main" id="{8538975E-22A0-4F4D-A259-190649974EB9}"/>
              </a:ext>
            </a:extLst>
          </p:cNvPr>
          <p:cNvSpPr/>
          <p:nvPr/>
        </p:nvSpPr>
        <p:spPr>
          <a:xfrm>
            <a:off x="1278695" y="2601967"/>
            <a:ext cx="2401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1">
                <a:solidFill>
                  <a:schemeClr val="bg2">
                    <a:lumMod val="10000"/>
                  </a:schemeClr>
                </a:solidFill>
              </a:rPr>
              <a:t>Demoras en la entrega de MP por parte de los proveedores</a:t>
            </a:r>
            <a:endParaRPr kumimoji="0" lang="en-US" sz="1400" b="0" i="0" u="none" strike="noStrike" kern="0" cap="none" spc="0" normalizeH="0" baseline="0" noProof="1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A2E114D9-2024-4436-87AB-CE765A27866A}"/>
              </a:ext>
            </a:extLst>
          </p:cNvPr>
          <p:cNvSpPr txBox="1"/>
          <p:nvPr/>
        </p:nvSpPr>
        <p:spPr>
          <a:xfrm>
            <a:off x="10187440" y="3094441"/>
            <a:ext cx="1841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Baja Productividad</a:t>
            </a:r>
          </a:p>
        </p:txBody>
      </p:sp>
      <p:pic>
        <p:nvPicPr>
          <p:cNvPr id="87" name="Graphic 23" descr="Downward trend">
            <a:extLst>
              <a:ext uri="{FF2B5EF4-FFF2-40B4-BE49-F238E27FC236}">
                <a16:creationId xmlns:a16="http://schemas.microsoft.com/office/drawing/2014/main" id="{A136B61E-B417-4689-8F01-45E24B7A7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6105" y="3662524"/>
            <a:ext cx="560874" cy="560874"/>
          </a:xfrm>
          <a:prstGeom prst="rect">
            <a:avLst/>
          </a:prstGeom>
        </p:spPr>
      </p:pic>
      <p:sp>
        <p:nvSpPr>
          <p:cNvPr id="129" name="Título 128">
            <a:extLst>
              <a:ext uri="{FF2B5EF4-FFF2-40B4-BE49-F238E27FC236}">
                <a16:creationId xmlns:a16="http://schemas.microsoft.com/office/drawing/2014/main" id="{BD00F39F-F0D5-4F8E-8EA4-C70700C7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Diagrama Causa – Efecto Maderpaco</a:t>
            </a:r>
          </a:p>
        </p:txBody>
      </p:sp>
    </p:spTree>
    <p:extLst>
      <p:ext uri="{BB962C8B-B14F-4D97-AF65-F5344CB8AC3E}">
        <p14:creationId xmlns:p14="http://schemas.microsoft.com/office/powerpoint/2010/main" val="3384152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119</Words>
  <Application>Microsoft Office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Diagrama Causa – Efecto Maderpaco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ASUS</cp:lastModifiedBy>
  <cp:revision>2</cp:revision>
  <dcterms:created xsi:type="dcterms:W3CDTF">2021-02-23T02:53:25Z</dcterms:created>
  <dcterms:modified xsi:type="dcterms:W3CDTF">2021-02-23T03:10:04Z</dcterms:modified>
</cp:coreProperties>
</file>