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9" r:id="rId2"/>
    <p:sldId id="289" r:id="rId3"/>
    <p:sldId id="258" r:id="rId4"/>
    <p:sldId id="260" r:id="rId5"/>
    <p:sldId id="291" r:id="rId6"/>
    <p:sldId id="283" r:id="rId7"/>
    <p:sldId id="281" r:id="rId8"/>
    <p:sldId id="299" r:id="rId9"/>
    <p:sldId id="286" r:id="rId10"/>
    <p:sldId id="300" r:id="rId11"/>
    <p:sldId id="276" r:id="rId12"/>
    <p:sldId id="292" r:id="rId13"/>
    <p:sldId id="290" r:id="rId14"/>
    <p:sldId id="293" r:id="rId15"/>
    <p:sldId id="294" r:id="rId16"/>
    <p:sldId id="296" r:id="rId17"/>
    <p:sldId id="295" r:id="rId18"/>
    <p:sldId id="297" r:id="rId19"/>
    <p:sldId id="257" r:id="rId20"/>
  </p:sldIdLst>
  <p:sldSz cx="9144000" cy="5143500" type="screen16x9"/>
  <p:notesSz cx="7102475" cy="9388475"/>
  <p:defaultTextStyle>
    <a:defPPr>
      <a:defRPr lang="es-ES"/>
    </a:defPPr>
    <a:lvl1pPr marL="0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1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LLYD VARGAS ROMERO" initials="BVR" lastIdx="2" clrIdx="0">
    <p:extLst>
      <p:ext uri="{19B8F6BF-5375-455C-9EA6-DF929625EA0E}">
        <p15:presenceInfo xmlns:p15="http://schemas.microsoft.com/office/powerpoint/2012/main" userId="cfae791b29eac82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11D9"/>
    <a:srgbClr val="FF0066"/>
    <a:srgbClr val="D759E1"/>
    <a:srgbClr val="A92AE2"/>
    <a:srgbClr val="CB1B66"/>
    <a:srgbClr val="78EE94"/>
    <a:srgbClr val="FF66CC"/>
    <a:srgbClr val="3AEA68"/>
    <a:srgbClr val="000000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88" autoAdjust="0"/>
    <p:restoredTop sz="94374" autoAdjust="0"/>
  </p:normalViewPr>
  <p:slideViewPr>
    <p:cSldViewPr snapToGrid="0" snapToObjects="1">
      <p:cViewPr varScale="1">
        <p:scale>
          <a:sx n="96" d="100"/>
          <a:sy n="96" d="100"/>
        </p:scale>
        <p:origin x="738" y="72"/>
      </p:cViewPr>
      <p:guideLst>
        <p:guide orient="horz" pos="291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C8DD38-A172-4C31-B3E3-8EDB2F2A2A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544A4FF9-12FE-4BE9-88B1-33DA7484376A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s-CO" sz="1600" b="1" dirty="0"/>
            <a:t>Conceptos básicos.</a:t>
          </a:r>
        </a:p>
      </dgm:t>
    </dgm:pt>
    <dgm:pt modelId="{83F61541-F2EF-4DAF-9043-BF0DC64F98C4}" type="parTrans" cxnId="{1532A279-7CD4-456F-849E-3244689C3B79}">
      <dgm:prSet/>
      <dgm:spPr/>
      <dgm:t>
        <a:bodyPr/>
        <a:lstStyle/>
        <a:p>
          <a:endParaRPr lang="es-CO"/>
        </a:p>
      </dgm:t>
    </dgm:pt>
    <dgm:pt modelId="{5D2C5E0B-0A0A-463F-BAD0-95A0832453A6}" type="sibTrans" cxnId="{1532A279-7CD4-456F-849E-3244689C3B79}">
      <dgm:prSet/>
      <dgm:spPr/>
      <dgm:t>
        <a:bodyPr/>
        <a:lstStyle/>
        <a:p>
          <a:endParaRPr lang="es-CO"/>
        </a:p>
      </dgm:t>
    </dgm:pt>
    <dgm:pt modelId="{5493D482-CBF8-4ADA-AC2B-C88058B2E066}">
      <dgm:prSet phldrT="[Texto]" custT="1"/>
      <dgm:spPr/>
      <dgm:t>
        <a:bodyPr anchor="ctr"/>
        <a:lstStyle/>
        <a:p>
          <a:r>
            <a:rPr lang="es-CO" sz="1600" dirty="0"/>
            <a:t>Definición. </a:t>
          </a:r>
        </a:p>
      </dgm:t>
    </dgm:pt>
    <dgm:pt modelId="{4072C2EC-9759-4BF6-8E6A-3B3C6200640F}" type="parTrans" cxnId="{3B0FE85A-3085-4AA5-940C-853DB483F36D}">
      <dgm:prSet/>
      <dgm:spPr/>
      <dgm:t>
        <a:bodyPr/>
        <a:lstStyle/>
        <a:p>
          <a:endParaRPr lang="es-CO"/>
        </a:p>
      </dgm:t>
    </dgm:pt>
    <dgm:pt modelId="{ACD6810D-B3A2-4E45-BFB7-A5FF58F33E16}" type="sibTrans" cxnId="{3B0FE85A-3085-4AA5-940C-853DB483F36D}">
      <dgm:prSet/>
      <dgm:spPr/>
      <dgm:t>
        <a:bodyPr/>
        <a:lstStyle/>
        <a:p>
          <a:endParaRPr lang="es-CO"/>
        </a:p>
      </dgm:t>
    </dgm:pt>
    <dgm:pt modelId="{AC24093F-B84F-412F-B1EA-3E5427CAA796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s-CO" sz="1600" b="1" dirty="0"/>
            <a:t>Control de finanzas personales.</a:t>
          </a:r>
        </a:p>
      </dgm:t>
    </dgm:pt>
    <dgm:pt modelId="{64F5C667-204B-4DBC-92BE-7AED875F05BB}" type="parTrans" cxnId="{4904DD5F-AE37-4869-A27D-1B10526DD6E9}">
      <dgm:prSet/>
      <dgm:spPr/>
      <dgm:t>
        <a:bodyPr/>
        <a:lstStyle/>
        <a:p>
          <a:endParaRPr lang="es-CO"/>
        </a:p>
      </dgm:t>
    </dgm:pt>
    <dgm:pt modelId="{BBDA359C-14A4-4A12-BEC8-2DF8525C33BA}" type="sibTrans" cxnId="{4904DD5F-AE37-4869-A27D-1B10526DD6E9}">
      <dgm:prSet/>
      <dgm:spPr/>
      <dgm:t>
        <a:bodyPr/>
        <a:lstStyle/>
        <a:p>
          <a:endParaRPr lang="es-CO"/>
        </a:p>
      </dgm:t>
    </dgm:pt>
    <dgm:pt modelId="{65660067-D6CF-44FF-B69A-6EB616E6189F}">
      <dgm:prSet phldrT="[Texto]" custT="1"/>
      <dgm:spPr/>
      <dgm:t>
        <a:bodyPr anchor="ctr"/>
        <a:lstStyle/>
        <a:p>
          <a:r>
            <a:rPr lang="es-CO" sz="1600" dirty="0"/>
            <a:t>Presupuesto – Ahorro.</a:t>
          </a:r>
        </a:p>
      </dgm:t>
    </dgm:pt>
    <dgm:pt modelId="{74CCD6FF-28CC-4E37-8613-3AB69566A7E9}" type="parTrans" cxnId="{3715361E-BDE0-49DC-956D-6855BB1A438A}">
      <dgm:prSet/>
      <dgm:spPr/>
      <dgm:t>
        <a:bodyPr/>
        <a:lstStyle/>
        <a:p>
          <a:endParaRPr lang="es-CO"/>
        </a:p>
      </dgm:t>
    </dgm:pt>
    <dgm:pt modelId="{09700C2F-66A1-4F0A-B407-66EE7DBCC43D}" type="sibTrans" cxnId="{3715361E-BDE0-49DC-956D-6855BB1A438A}">
      <dgm:prSet/>
      <dgm:spPr/>
      <dgm:t>
        <a:bodyPr/>
        <a:lstStyle/>
        <a:p>
          <a:endParaRPr lang="es-CO"/>
        </a:p>
      </dgm:t>
    </dgm:pt>
    <dgm:pt modelId="{18FA3F34-52A7-4107-BC06-CD4F23C9D9A4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s-CO" sz="1600" b="1" dirty="0"/>
            <a:t>Entidades de financiación</a:t>
          </a:r>
        </a:p>
      </dgm:t>
    </dgm:pt>
    <dgm:pt modelId="{AA96F045-2AF3-480F-891B-4967EA3BDA4B}" type="parTrans" cxnId="{87D5621F-C675-4293-A10A-BC3722EFCF9C}">
      <dgm:prSet/>
      <dgm:spPr/>
      <dgm:t>
        <a:bodyPr/>
        <a:lstStyle/>
        <a:p>
          <a:endParaRPr lang="es-CO"/>
        </a:p>
      </dgm:t>
    </dgm:pt>
    <dgm:pt modelId="{193D0B1E-6DC0-45A3-B23C-571A8190038D}" type="sibTrans" cxnId="{87D5621F-C675-4293-A10A-BC3722EFCF9C}">
      <dgm:prSet/>
      <dgm:spPr/>
      <dgm:t>
        <a:bodyPr/>
        <a:lstStyle/>
        <a:p>
          <a:endParaRPr lang="es-CO"/>
        </a:p>
      </dgm:t>
    </dgm:pt>
    <dgm:pt modelId="{EF5B8FA5-6601-4287-A7C6-B0D14E784643}">
      <dgm:prSet phldrT="[Texto]" custT="1"/>
      <dgm:spPr/>
      <dgm:t>
        <a:bodyPr anchor="ctr"/>
        <a:lstStyle/>
        <a:p>
          <a:r>
            <a:rPr lang="es-CO" sz="1600" dirty="0"/>
            <a:t>Objetivo.</a:t>
          </a:r>
        </a:p>
      </dgm:t>
    </dgm:pt>
    <dgm:pt modelId="{44C20BA7-F089-426B-B2E9-CD55DE8F258F}" type="parTrans" cxnId="{DDA04624-CD9F-49F2-AFC8-9EA124FF59C8}">
      <dgm:prSet/>
      <dgm:spPr/>
      <dgm:t>
        <a:bodyPr/>
        <a:lstStyle/>
        <a:p>
          <a:endParaRPr lang="es-CO"/>
        </a:p>
      </dgm:t>
    </dgm:pt>
    <dgm:pt modelId="{63A153CA-FD9A-43D3-A91F-2720C6CDE665}" type="sibTrans" cxnId="{DDA04624-CD9F-49F2-AFC8-9EA124FF59C8}">
      <dgm:prSet/>
      <dgm:spPr/>
      <dgm:t>
        <a:bodyPr/>
        <a:lstStyle/>
        <a:p>
          <a:endParaRPr lang="es-CO"/>
        </a:p>
      </dgm:t>
    </dgm:pt>
    <dgm:pt modelId="{89EB6184-2A3A-4D1C-BB79-DD50AECA7BE5}">
      <dgm:prSet phldrT="[Texto]" custT="1"/>
      <dgm:spPr/>
      <dgm:t>
        <a:bodyPr/>
        <a:lstStyle/>
        <a:p>
          <a:r>
            <a:rPr lang="es-CO" sz="1600" dirty="0"/>
            <a:t>Entidades de financiación para la mujer.</a:t>
          </a:r>
        </a:p>
      </dgm:t>
    </dgm:pt>
    <dgm:pt modelId="{5E266540-B7EF-4C34-AE47-1B9735AADD33}" type="parTrans" cxnId="{0E421C0A-5C8A-4093-8ACB-505EDA1E8FBF}">
      <dgm:prSet/>
      <dgm:spPr/>
      <dgm:t>
        <a:bodyPr/>
        <a:lstStyle/>
        <a:p>
          <a:endParaRPr lang="es-CO"/>
        </a:p>
      </dgm:t>
    </dgm:pt>
    <dgm:pt modelId="{6966A512-0228-4EBF-85FE-1A6A7A09DF8A}" type="sibTrans" cxnId="{0E421C0A-5C8A-4093-8ACB-505EDA1E8FBF}">
      <dgm:prSet/>
      <dgm:spPr/>
      <dgm:t>
        <a:bodyPr/>
        <a:lstStyle/>
        <a:p>
          <a:endParaRPr lang="es-CO"/>
        </a:p>
      </dgm:t>
    </dgm:pt>
    <dgm:pt modelId="{FC7C8F50-E906-4C9A-8431-FA3E61046101}">
      <dgm:prSet phldrT="[Texto]" custT="1"/>
      <dgm:spPr/>
      <dgm:t>
        <a:bodyPr anchor="ctr"/>
        <a:lstStyle/>
        <a:p>
          <a:r>
            <a:rPr lang="es-CO" sz="1600" dirty="0"/>
            <a:t>Terminología básica.</a:t>
          </a:r>
        </a:p>
      </dgm:t>
    </dgm:pt>
    <dgm:pt modelId="{78B3FC95-7543-46D1-A512-B78E1AD45E9F}" type="parTrans" cxnId="{CE6FC6A1-1CBC-4918-8CD8-63D67F33E669}">
      <dgm:prSet/>
      <dgm:spPr/>
      <dgm:t>
        <a:bodyPr/>
        <a:lstStyle/>
        <a:p>
          <a:endParaRPr lang="es-ES"/>
        </a:p>
      </dgm:t>
    </dgm:pt>
    <dgm:pt modelId="{7797AB3A-C668-46D4-BB0D-C36DCCE7E5B4}" type="sibTrans" cxnId="{CE6FC6A1-1CBC-4918-8CD8-63D67F33E669}">
      <dgm:prSet/>
      <dgm:spPr/>
      <dgm:t>
        <a:bodyPr/>
        <a:lstStyle/>
        <a:p>
          <a:endParaRPr lang="es-ES"/>
        </a:p>
      </dgm:t>
    </dgm:pt>
    <dgm:pt modelId="{402F6A70-EBDC-4223-AE90-2CFD4E10404B}">
      <dgm:prSet phldrT="[Texto]" custT="1"/>
      <dgm:spPr/>
      <dgm:t>
        <a:bodyPr anchor="ctr"/>
        <a:lstStyle/>
        <a:p>
          <a:r>
            <a:rPr lang="es-ES" sz="1600" dirty="0"/>
            <a:t>Métodos de ahorro.</a:t>
          </a:r>
          <a:endParaRPr lang="es-CO" sz="1600" dirty="0"/>
        </a:p>
      </dgm:t>
    </dgm:pt>
    <dgm:pt modelId="{169DAAC3-A685-4D35-A1F3-757F2898C952}" type="parTrans" cxnId="{1C677947-CFA2-417E-B74E-F4633E786B9C}">
      <dgm:prSet/>
      <dgm:spPr/>
      <dgm:t>
        <a:bodyPr/>
        <a:lstStyle/>
        <a:p>
          <a:endParaRPr lang="es-ES"/>
        </a:p>
      </dgm:t>
    </dgm:pt>
    <dgm:pt modelId="{65AB0001-0A83-4654-AE74-56D9E27CE7B7}" type="sibTrans" cxnId="{1C677947-CFA2-417E-B74E-F4633E786B9C}">
      <dgm:prSet/>
      <dgm:spPr/>
      <dgm:t>
        <a:bodyPr/>
        <a:lstStyle/>
        <a:p>
          <a:endParaRPr lang="es-ES"/>
        </a:p>
      </dgm:t>
    </dgm:pt>
    <dgm:pt modelId="{3942F024-FAB9-4590-9DEC-51431D1DA65E}">
      <dgm:prSet phldrT="[Texto]" custT="1"/>
      <dgm:spPr/>
      <dgm:t>
        <a:bodyPr anchor="ctr"/>
        <a:lstStyle/>
        <a:p>
          <a:r>
            <a:rPr lang="es-ES" sz="1600" dirty="0"/>
            <a:t>Préstamo – Inversión</a:t>
          </a:r>
          <a:endParaRPr lang="es-CO" sz="1600" dirty="0"/>
        </a:p>
      </dgm:t>
    </dgm:pt>
    <dgm:pt modelId="{201DF86C-63EC-4E33-AE98-6BF3897F6608}" type="parTrans" cxnId="{7AD923BA-7B42-468C-9680-437B0DE1CF7E}">
      <dgm:prSet/>
      <dgm:spPr/>
      <dgm:t>
        <a:bodyPr/>
        <a:lstStyle/>
        <a:p>
          <a:endParaRPr lang="es-ES"/>
        </a:p>
      </dgm:t>
    </dgm:pt>
    <dgm:pt modelId="{084CCB7F-DCB1-4527-B4B7-5BB003C108E1}" type="sibTrans" cxnId="{7AD923BA-7B42-468C-9680-437B0DE1CF7E}">
      <dgm:prSet/>
      <dgm:spPr/>
      <dgm:t>
        <a:bodyPr/>
        <a:lstStyle/>
        <a:p>
          <a:endParaRPr lang="es-ES"/>
        </a:p>
      </dgm:t>
    </dgm:pt>
    <dgm:pt modelId="{33C527FF-5CB5-4C82-AC5F-A2A32C4EFFB3}">
      <dgm:prSet phldrT="[Texto]" custT="1"/>
      <dgm:spPr/>
      <dgm:t>
        <a:bodyPr anchor="ctr"/>
        <a:lstStyle/>
        <a:p>
          <a:r>
            <a:rPr lang="es-ES" sz="1600" dirty="0"/>
            <a:t>Estrategias de pago</a:t>
          </a:r>
          <a:endParaRPr lang="es-CO" sz="1600" dirty="0"/>
        </a:p>
      </dgm:t>
    </dgm:pt>
    <dgm:pt modelId="{BC4B8903-877F-4AE0-B78E-64B964CFACFB}" type="parTrans" cxnId="{01A314AC-D45E-40AC-A7F2-CAB07B1C40C6}">
      <dgm:prSet/>
      <dgm:spPr/>
      <dgm:t>
        <a:bodyPr/>
        <a:lstStyle/>
        <a:p>
          <a:endParaRPr lang="es-CO"/>
        </a:p>
      </dgm:t>
    </dgm:pt>
    <dgm:pt modelId="{0CCEB6BC-98BA-4447-9A16-0A9F10694960}" type="sibTrans" cxnId="{01A314AC-D45E-40AC-A7F2-CAB07B1C40C6}">
      <dgm:prSet/>
      <dgm:spPr/>
      <dgm:t>
        <a:bodyPr/>
        <a:lstStyle/>
        <a:p>
          <a:endParaRPr lang="es-CO"/>
        </a:p>
      </dgm:t>
    </dgm:pt>
    <dgm:pt modelId="{5D551B23-20E1-4CCF-831B-B2AF24EAF10C}" type="pres">
      <dgm:prSet presAssocID="{DCC8DD38-A172-4C31-B3E3-8EDB2F2A2A55}" presName="linear" presStyleCnt="0">
        <dgm:presLayoutVars>
          <dgm:animLvl val="lvl"/>
          <dgm:resizeHandles val="exact"/>
        </dgm:presLayoutVars>
      </dgm:prSet>
      <dgm:spPr/>
    </dgm:pt>
    <dgm:pt modelId="{0F8C8486-094D-4E43-A190-705B61ED3368}" type="pres">
      <dgm:prSet presAssocID="{544A4FF9-12FE-4BE9-88B1-33DA7484376A}" presName="parentText" presStyleLbl="node1" presStyleIdx="0" presStyleCnt="3" custScaleY="25304" custLinFactNeighborY="-34872">
        <dgm:presLayoutVars>
          <dgm:chMax val="0"/>
          <dgm:bulletEnabled val="1"/>
        </dgm:presLayoutVars>
      </dgm:prSet>
      <dgm:spPr/>
    </dgm:pt>
    <dgm:pt modelId="{C05D88ED-F195-4EE5-A675-8C861F45F874}" type="pres">
      <dgm:prSet presAssocID="{544A4FF9-12FE-4BE9-88B1-33DA7484376A}" presName="childText" presStyleLbl="revTx" presStyleIdx="0" presStyleCnt="3" custScaleY="49492" custLinFactNeighborY="-12927">
        <dgm:presLayoutVars>
          <dgm:bulletEnabled val="1"/>
        </dgm:presLayoutVars>
      </dgm:prSet>
      <dgm:spPr/>
    </dgm:pt>
    <dgm:pt modelId="{AB14968D-AD4B-49B3-8BFB-4F826ECF50C6}" type="pres">
      <dgm:prSet presAssocID="{AC24093F-B84F-412F-B1EA-3E5427CAA796}" presName="parentText" presStyleLbl="node1" presStyleIdx="1" presStyleCnt="3" custScaleY="25237" custLinFactNeighborY="3781">
        <dgm:presLayoutVars>
          <dgm:chMax val="0"/>
          <dgm:bulletEnabled val="1"/>
        </dgm:presLayoutVars>
      </dgm:prSet>
      <dgm:spPr/>
    </dgm:pt>
    <dgm:pt modelId="{46BB19DB-1C86-4609-A539-C40E3ED830E5}" type="pres">
      <dgm:prSet presAssocID="{AC24093F-B84F-412F-B1EA-3E5427CAA796}" presName="childText" presStyleLbl="revTx" presStyleIdx="1" presStyleCnt="3" custScaleY="59627" custLinFactNeighborY="23092">
        <dgm:presLayoutVars>
          <dgm:bulletEnabled val="1"/>
        </dgm:presLayoutVars>
      </dgm:prSet>
      <dgm:spPr/>
    </dgm:pt>
    <dgm:pt modelId="{682F0A20-8929-400C-AC43-27900F5723B0}" type="pres">
      <dgm:prSet presAssocID="{18FA3F34-52A7-4107-BC06-CD4F23C9D9A4}" presName="parentText" presStyleLbl="node1" presStyleIdx="2" presStyleCnt="3" custScaleY="30566" custLinFactNeighborY="53016">
        <dgm:presLayoutVars>
          <dgm:chMax val="0"/>
          <dgm:bulletEnabled val="1"/>
        </dgm:presLayoutVars>
      </dgm:prSet>
      <dgm:spPr/>
    </dgm:pt>
    <dgm:pt modelId="{A6AABE12-855B-4A35-B55B-B3D7E7E5F541}" type="pres">
      <dgm:prSet presAssocID="{18FA3F34-52A7-4107-BC06-CD4F23C9D9A4}" presName="childText" presStyleLbl="revTx" presStyleIdx="2" presStyleCnt="3" custScaleY="30362" custLinFactNeighborY="56795">
        <dgm:presLayoutVars>
          <dgm:bulletEnabled val="1"/>
        </dgm:presLayoutVars>
      </dgm:prSet>
      <dgm:spPr/>
    </dgm:pt>
  </dgm:ptLst>
  <dgm:cxnLst>
    <dgm:cxn modelId="{0F89B606-4F43-43A0-9E6B-664CE9DF78B7}" type="presOf" srcId="{544A4FF9-12FE-4BE9-88B1-33DA7484376A}" destId="{0F8C8486-094D-4E43-A190-705B61ED3368}" srcOrd="0" destOrd="0" presId="urn:microsoft.com/office/officeart/2005/8/layout/vList2"/>
    <dgm:cxn modelId="{0E421C0A-5C8A-4093-8ACB-505EDA1E8FBF}" srcId="{18FA3F34-52A7-4107-BC06-CD4F23C9D9A4}" destId="{89EB6184-2A3A-4D1C-BB79-DD50AECA7BE5}" srcOrd="0" destOrd="0" parTransId="{5E266540-B7EF-4C34-AE47-1B9735AADD33}" sibTransId="{6966A512-0228-4EBF-85FE-1A6A7A09DF8A}"/>
    <dgm:cxn modelId="{EADBD30B-68C2-4C06-8B97-1012287F8F17}" type="presOf" srcId="{402F6A70-EBDC-4223-AE90-2CFD4E10404B}" destId="{46BB19DB-1C86-4609-A539-C40E3ED830E5}" srcOrd="0" destOrd="1" presId="urn:microsoft.com/office/officeart/2005/8/layout/vList2"/>
    <dgm:cxn modelId="{08EBDA0C-F7D2-477B-8CD3-59D8E6E4C590}" type="presOf" srcId="{65660067-D6CF-44FF-B69A-6EB616E6189F}" destId="{46BB19DB-1C86-4609-A539-C40E3ED830E5}" srcOrd="0" destOrd="0" presId="urn:microsoft.com/office/officeart/2005/8/layout/vList2"/>
    <dgm:cxn modelId="{4551F11B-D520-4800-AD47-D7BF879945D1}" type="presOf" srcId="{18FA3F34-52A7-4107-BC06-CD4F23C9D9A4}" destId="{682F0A20-8929-400C-AC43-27900F5723B0}" srcOrd="0" destOrd="0" presId="urn:microsoft.com/office/officeart/2005/8/layout/vList2"/>
    <dgm:cxn modelId="{3715361E-BDE0-49DC-956D-6855BB1A438A}" srcId="{AC24093F-B84F-412F-B1EA-3E5427CAA796}" destId="{65660067-D6CF-44FF-B69A-6EB616E6189F}" srcOrd="0" destOrd="0" parTransId="{74CCD6FF-28CC-4E37-8613-3AB69566A7E9}" sibTransId="{09700C2F-66A1-4F0A-B407-66EE7DBCC43D}"/>
    <dgm:cxn modelId="{87D5621F-C675-4293-A10A-BC3722EFCF9C}" srcId="{DCC8DD38-A172-4C31-B3E3-8EDB2F2A2A55}" destId="{18FA3F34-52A7-4107-BC06-CD4F23C9D9A4}" srcOrd="2" destOrd="0" parTransId="{AA96F045-2AF3-480F-891B-4967EA3BDA4B}" sibTransId="{193D0B1E-6DC0-45A3-B23C-571A8190038D}"/>
    <dgm:cxn modelId="{DDA04624-CD9F-49F2-AFC8-9EA124FF59C8}" srcId="{544A4FF9-12FE-4BE9-88B1-33DA7484376A}" destId="{EF5B8FA5-6601-4287-A7C6-B0D14E784643}" srcOrd="1" destOrd="0" parTransId="{44C20BA7-F089-426B-B2E9-CD55DE8F258F}" sibTransId="{63A153CA-FD9A-43D3-A91F-2720C6CDE665}"/>
    <dgm:cxn modelId="{4904DD5F-AE37-4869-A27D-1B10526DD6E9}" srcId="{DCC8DD38-A172-4C31-B3E3-8EDB2F2A2A55}" destId="{AC24093F-B84F-412F-B1EA-3E5427CAA796}" srcOrd="1" destOrd="0" parTransId="{64F5C667-204B-4DBC-92BE-7AED875F05BB}" sibTransId="{BBDA359C-14A4-4A12-BEC8-2DF8525C33BA}"/>
    <dgm:cxn modelId="{F4EF6F62-EEF9-4C89-A877-014F5F875E7C}" type="presOf" srcId="{89EB6184-2A3A-4D1C-BB79-DD50AECA7BE5}" destId="{A6AABE12-855B-4A35-B55B-B3D7E7E5F541}" srcOrd="0" destOrd="0" presId="urn:microsoft.com/office/officeart/2005/8/layout/vList2"/>
    <dgm:cxn modelId="{1C677947-CFA2-417E-B74E-F4633E786B9C}" srcId="{AC24093F-B84F-412F-B1EA-3E5427CAA796}" destId="{402F6A70-EBDC-4223-AE90-2CFD4E10404B}" srcOrd="1" destOrd="0" parTransId="{169DAAC3-A685-4D35-A1F3-757F2898C952}" sibTransId="{65AB0001-0A83-4654-AE74-56D9E27CE7B7}"/>
    <dgm:cxn modelId="{85D0914B-6218-4073-BD3D-8C20BB4AC703}" type="presOf" srcId="{AC24093F-B84F-412F-B1EA-3E5427CAA796}" destId="{AB14968D-AD4B-49B3-8BFB-4F826ECF50C6}" srcOrd="0" destOrd="0" presId="urn:microsoft.com/office/officeart/2005/8/layout/vList2"/>
    <dgm:cxn modelId="{73EFD658-5C70-46CE-9A4D-DB75A8496788}" type="presOf" srcId="{33C527FF-5CB5-4C82-AC5F-A2A32C4EFFB3}" destId="{46BB19DB-1C86-4609-A539-C40E3ED830E5}" srcOrd="0" destOrd="3" presId="urn:microsoft.com/office/officeart/2005/8/layout/vList2"/>
    <dgm:cxn modelId="{1532A279-7CD4-456F-849E-3244689C3B79}" srcId="{DCC8DD38-A172-4C31-B3E3-8EDB2F2A2A55}" destId="{544A4FF9-12FE-4BE9-88B1-33DA7484376A}" srcOrd="0" destOrd="0" parTransId="{83F61541-F2EF-4DAF-9043-BF0DC64F98C4}" sibTransId="{5D2C5E0B-0A0A-463F-BAD0-95A0832453A6}"/>
    <dgm:cxn modelId="{3B0FE85A-3085-4AA5-940C-853DB483F36D}" srcId="{544A4FF9-12FE-4BE9-88B1-33DA7484376A}" destId="{5493D482-CBF8-4ADA-AC2B-C88058B2E066}" srcOrd="0" destOrd="0" parTransId="{4072C2EC-9759-4BF6-8E6A-3B3C6200640F}" sibTransId="{ACD6810D-B3A2-4E45-BFB7-A5FF58F33E16}"/>
    <dgm:cxn modelId="{D0246C8C-BB34-446A-8E34-E8D3ECEDF7D4}" type="presOf" srcId="{FC7C8F50-E906-4C9A-8431-FA3E61046101}" destId="{C05D88ED-F195-4EE5-A675-8C861F45F874}" srcOrd="0" destOrd="2" presId="urn:microsoft.com/office/officeart/2005/8/layout/vList2"/>
    <dgm:cxn modelId="{CE6FC6A1-1CBC-4918-8CD8-63D67F33E669}" srcId="{544A4FF9-12FE-4BE9-88B1-33DA7484376A}" destId="{FC7C8F50-E906-4C9A-8431-FA3E61046101}" srcOrd="2" destOrd="0" parTransId="{78B3FC95-7543-46D1-A512-B78E1AD45E9F}" sibTransId="{7797AB3A-C668-46D4-BB0D-C36DCCE7E5B4}"/>
    <dgm:cxn modelId="{01A314AC-D45E-40AC-A7F2-CAB07B1C40C6}" srcId="{AC24093F-B84F-412F-B1EA-3E5427CAA796}" destId="{33C527FF-5CB5-4C82-AC5F-A2A32C4EFFB3}" srcOrd="3" destOrd="0" parTransId="{BC4B8903-877F-4AE0-B78E-64B964CFACFB}" sibTransId="{0CCEB6BC-98BA-4447-9A16-0A9F10694960}"/>
    <dgm:cxn modelId="{4686A2B4-2161-4315-B75D-AD4DE03FD1BC}" type="presOf" srcId="{3942F024-FAB9-4590-9DEC-51431D1DA65E}" destId="{46BB19DB-1C86-4609-A539-C40E3ED830E5}" srcOrd="0" destOrd="2" presId="urn:microsoft.com/office/officeart/2005/8/layout/vList2"/>
    <dgm:cxn modelId="{685AC9B9-EC1E-4E61-90B2-14EC37AE56EA}" type="presOf" srcId="{5493D482-CBF8-4ADA-AC2B-C88058B2E066}" destId="{C05D88ED-F195-4EE5-A675-8C861F45F874}" srcOrd="0" destOrd="0" presId="urn:microsoft.com/office/officeart/2005/8/layout/vList2"/>
    <dgm:cxn modelId="{7AD923BA-7B42-468C-9680-437B0DE1CF7E}" srcId="{AC24093F-B84F-412F-B1EA-3E5427CAA796}" destId="{3942F024-FAB9-4590-9DEC-51431D1DA65E}" srcOrd="2" destOrd="0" parTransId="{201DF86C-63EC-4E33-AE98-6BF3897F6608}" sibTransId="{084CCB7F-DCB1-4527-B4B7-5BB003C108E1}"/>
    <dgm:cxn modelId="{DDC64BCB-61D0-407C-97FF-28CEFB6841AF}" type="presOf" srcId="{DCC8DD38-A172-4C31-B3E3-8EDB2F2A2A55}" destId="{5D551B23-20E1-4CCF-831B-B2AF24EAF10C}" srcOrd="0" destOrd="0" presId="urn:microsoft.com/office/officeart/2005/8/layout/vList2"/>
    <dgm:cxn modelId="{059485E7-6F92-4BB5-8EBB-361806831014}" type="presOf" srcId="{EF5B8FA5-6601-4287-A7C6-B0D14E784643}" destId="{C05D88ED-F195-4EE5-A675-8C861F45F874}" srcOrd="0" destOrd="1" presId="urn:microsoft.com/office/officeart/2005/8/layout/vList2"/>
    <dgm:cxn modelId="{B131FEF2-A7E1-4594-856A-BEB4549445EB}" type="presParOf" srcId="{5D551B23-20E1-4CCF-831B-B2AF24EAF10C}" destId="{0F8C8486-094D-4E43-A190-705B61ED3368}" srcOrd="0" destOrd="0" presId="urn:microsoft.com/office/officeart/2005/8/layout/vList2"/>
    <dgm:cxn modelId="{E1901060-E60F-481C-9A4C-EBB3CF11F620}" type="presParOf" srcId="{5D551B23-20E1-4CCF-831B-B2AF24EAF10C}" destId="{C05D88ED-F195-4EE5-A675-8C861F45F874}" srcOrd="1" destOrd="0" presId="urn:microsoft.com/office/officeart/2005/8/layout/vList2"/>
    <dgm:cxn modelId="{9AB08037-E3F3-42DF-9BBE-9FFC41E9CA1C}" type="presParOf" srcId="{5D551B23-20E1-4CCF-831B-B2AF24EAF10C}" destId="{AB14968D-AD4B-49B3-8BFB-4F826ECF50C6}" srcOrd="2" destOrd="0" presId="urn:microsoft.com/office/officeart/2005/8/layout/vList2"/>
    <dgm:cxn modelId="{9FD4C662-F389-4B80-822D-B6A619259DDD}" type="presParOf" srcId="{5D551B23-20E1-4CCF-831B-B2AF24EAF10C}" destId="{46BB19DB-1C86-4609-A539-C40E3ED830E5}" srcOrd="3" destOrd="0" presId="urn:microsoft.com/office/officeart/2005/8/layout/vList2"/>
    <dgm:cxn modelId="{F8CBB689-0C46-41F1-9946-05B7B4E19A9D}" type="presParOf" srcId="{5D551B23-20E1-4CCF-831B-B2AF24EAF10C}" destId="{682F0A20-8929-400C-AC43-27900F5723B0}" srcOrd="4" destOrd="0" presId="urn:microsoft.com/office/officeart/2005/8/layout/vList2"/>
    <dgm:cxn modelId="{1898C3E0-922B-41A6-B311-7900BD985B95}" type="presParOf" srcId="{5D551B23-20E1-4CCF-831B-B2AF24EAF10C}" destId="{A6AABE12-855B-4A35-B55B-B3D7E7E5F54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C8486-094D-4E43-A190-705B61ED3368}">
      <dsp:nvSpPr>
        <dsp:cNvPr id="0" name=""/>
        <dsp:cNvSpPr/>
      </dsp:nvSpPr>
      <dsp:spPr>
        <a:xfrm>
          <a:off x="0" y="439332"/>
          <a:ext cx="6929984" cy="302866"/>
        </a:xfrm>
        <a:prstGeom prst="roundRect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/>
            <a:t>Conceptos básicos.</a:t>
          </a:r>
        </a:p>
      </dsp:txBody>
      <dsp:txXfrm>
        <a:off x="14785" y="454117"/>
        <a:ext cx="6900414" cy="273296"/>
      </dsp:txXfrm>
    </dsp:sp>
    <dsp:sp modelId="{C05D88ED-F195-4EE5-A675-8C861F45F874}">
      <dsp:nvSpPr>
        <dsp:cNvPr id="0" name=""/>
        <dsp:cNvSpPr/>
      </dsp:nvSpPr>
      <dsp:spPr>
        <a:xfrm>
          <a:off x="0" y="956700"/>
          <a:ext cx="6929984" cy="524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027" tIns="20320" rIns="113792" bIns="2032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1600" kern="1200" dirty="0"/>
            <a:t>Definición.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1600" kern="1200" dirty="0"/>
            <a:t>Objetivo.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1600" kern="1200" dirty="0"/>
            <a:t>Terminología básica.</a:t>
          </a:r>
        </a:p>
      </dsp:txBody>
      <dsp:txXfrm>
        <a:off x="0" y="956700"/>
        <a:ext cx="6929984" cy="524023"/>
      </dsp:txXfrm>
    </dsp:sp>
    <dsp:sp modelId="{AB14968D-AD4B-49B3-8BFB-4F826ECF50C6}">
      <dsp:nvSpPr>
        <dsp:cNvPr id="0" name=""/>
        <dsp:cNvSpPr/>
      </dsp:nvSpPr>
      <dsp:spPr>
        <a:xfrm>
          <a:off x="0" y="1676732"/>
          <a:ext cx="6929984" cy="302064"/>
        </a:xfrm>
        <a:prstGeom prst="roundRect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/>
            <a:t>Control de finanzas personales.</a:t>
          </a:r>
        </a:p>
      </dsp:txBody>
      <dsp:txXfrm>
        <a:off x="14746" y="1691478"/>
        <a:ext cx="6900492" cy="272572"/>
      </dsp:txXfrm>
    </dsp:sp>
    <dsp:sp modelId="{46BB19DB-1C86-4609-A539-C40E3ED830E5}">
      <dsp:nvSpPr>
        <dsp:cNvPr id="0" name=""/>
        <dsp:cNvSpPr/>
      </dsp:nvSpPr>
      <dsp:spPr>
        <a:xfrm>
          <a:off x="0" y="2213903"/>
          <a:ext cx="6929984" cy="651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027" tIns="20320" rIns="113792" bIns="2032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1600" kern="1200" dirty="0"/>
            <a:t>Presupuesto – Ahorro.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/>
            <a:t>Métodos de ahorro.</a:t>
          </a: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/>
            <a:t>Préstamo – Inversión</a:t>
          </a: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/>
            <a:t>Estrategias de pago</a:t>
          </a:r>
          <a:endParaRPr lang="es-CO" sz="1600" kern="1200" dirty="0"/>
        </a:p>
      </dsp:txBody>
      <dsp:txXfrm>
        <a:off x="0" y="2213903"/>
        <a:ext cx="6929984" cy="651062"/>
      </dsp:txXfrm>
    </dsp:sp>
    <dsp:sp modelId="{682F0A20-8929-400C-AC43-27900F5723B0}">
      <dsp:nvSpPr>
        <dsp:cNvPr id="0" name=""/>
        <dsp:cNvSpPr/>
      </dsp:nvSpPr>
      <dsp:spPr>
        <a:xfrm>
          <a:off x="0" y="3149911"/>
          <a:ext cx="6929984" cy="365847"/>
        </a:xfrm>
        <a:prstGeom prst="roundRect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/>
            <a:t>Entidades de financiación</a:t>
          </a:r>
        </a:p>
      </dsp:txBody>
      <dsp:txXfrm>
        <a:off x="17859" y="3167770"/>
        <a:ext cx="6894266" cy="330129"/>
      </dsp:txXfrm>
    </dsp:sp>
    <dsp:sp modelId="{A6AABE12-855B-4A35-B55B-B3D7E7E5F541}">
      <dsp:nvSpPr>
        <dsp:cNvPr id="0" name=""/>
        <dsp:cNvSpPr/>
      </dsp:nvSpPr>
      <dsp:spPr>
        <a:xfrm>
          <a:off x="0" y="3634208"/>
          <a:ext cx="6929984" cy="321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027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1600" kern="1200" dirty="0"/>
            <a:t>Entidades de financiación para la mujer.</a:t>
          </a:r>
        </a:p>
      </dsp:txBody>
      <dsp:txXfrm>
        <a:off x="0" y="3634208"/>
        <a:ext cx="6929984" cy="321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AA2C67B-A8E4-4B54-931E-CAA669B8AA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9ACD741-7C9A-4B19-AB93-2678446807A8}" type="datetimeFigureOut">
              <a:rPr lang="es-CO" smtClean="0"/>
              <a:t>14/12/2021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B8C360C-C7C6-4E71-BCB3-1762879FF3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5EF6D8D-7540-49C9-B301-77E20394FB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6E97CAB-339B-48FC-B9A0-39AAC8D321D2}" type="slidenum">
              <a:rPr lang="es-CO" smtClean="0"/>
              <a:t>‹Nº›</a:t>
            </a:fld>
            <a:endParaRPr lang="es-CO"/>
          </a:p>
        </p:txBody>
      </p:sp>
      <p:sp>
        <p:nvSpPr>
          <p:cNvPr id="6" name="Marcador de encabezado 5">
            <a:extLst>
              <a:ext uri="{FF2B5EF4-FFF2-40B4-BE49-F238E27FC236}">
                <a16:creationId xmlns:a16="http://schemas.microsoft.com/office/drawing/2014/main" id="{A4E63C37-5F67-4C3A-820B-0D0EEA7A41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3790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C6EF478-A1AE-42BB-851A-A38CE9A25F77}" type="datetimeFigureOut">
              <a:rPr lang="es-CO" smtClean="0"/>
              <a:t>14/12/2021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0CF91E3-3381-43A8-8587-35ED96C895F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7167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F91E3-3381-43A8-8587-35ED96C895F9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8292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Una calle con coches&#10;&#10;Descripción generada automáticamente">
            <a:extLst>
              <a:ext uri="{FF2B5EF4-FFF2-40B4-BE49-F238E27FC236}">
                <a16:creationId xmlns:a16="http://schemas.microsoft.com/office/drawing/2014/main" id="{EA8F0153-8FE2-48E6-8BFD-E91E37B378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07510" y="3"/>
            <a:ext cx="7736495" cy="5139373"/>
          </a:xfrm>
          <a:prstGeom prst="rect">
            <a:avLst/>
          </a:prstGeom>
        </p:spPr>
      </p:pic>
      <p:pic>
        <p:nvPicPr>
          <p:cNvPr id="4" name="Imagen 3" descr="Imagen que contiene señal&#10;&#10;Descripción generada automáticamente">
            <a:extLst>
              <a:ext uri="{FF2B5EF4-FFF2-40B4-BE49-F238E27FC236}">
                <a16:creationId xmlns:a16="http://schemas.microsoft.com/office/drawing/2014/main" id="{2586F048-5233-4F72-AF27-73D7DB6BBE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59" y="323"/>
            <a:ext cx="9138084" cy="5143179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E087CE9E-6A9E-455E-B57D-7904DD373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61" y="1906452"/>
            <a:ext cx="3339548" cy="1330600"/>
          </a:xfrm>
        </p:spPr>
        <p:txBody>
          <a:bodyPr>
            <a:noAutofit/>
          </a:bodyPr>
          <a:lstStyle>
            <a:lvl1pPr>
              <a:defRPr sz="2400" b="1" i="0">
                <a:solidFill>
                  <a:schemeClr val="bg1"/>
                </a:solidFill>
                <a:effectLst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51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 algn="just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F2B7-8690-624D-B350-E77A6781C59F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B593-0A6B-5240-9C40-E49C8C2CF2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826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09130" y="1669258"/>
            <a:ext cx="4436096" cy="1021556"/>
          </a:xfrm>
        </p:spPr>
        <p:txBody>
          <a:bodyPr anchor="b">
            <a:noAutofit/>
          </a:bodyPr>
          <a:lstStyle>
            <a:lvl1pPr algn="l">
              <a:defRPr sz="3200" b="1" cap="none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722314" y="2690815"/>
            <a:ext cx="4436096" cy="1125140"/>
          </a:xfrm>
        </p:spPr>
        <p:txBody>
          <a:bodyPr anchor="t"/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F2B7-8690-624D-B350-E77A6781C59F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B593-0A6B-5240-9C40-E49C8C2CF2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177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3DAF93E-EA0B-46AD-BC90-047AC1C365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28196" y="225029"/>
            <a:ext cx="7215809" cy="8382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64296" y="205979"/>
            <a:ext cx="6122504" cy="857250"/>
          </a:xfrm>
        </p:spPr>
        <p:txBody>
          <a:bodyPr>
            <a:normAutofit/>
          </a:bodyPr>
          <a:lstStyle>
            <a:lvl1pPr algn="r">
              <a:defRPr sz="28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entury Gothic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51724"/>
            <a:ext cx="8229600" cy="344887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2400">
                <a:latin typeface="+mn-lt"/>
                <a:cs typeface="Century Gothic"/>
              </a:defRPr>
            </a:lvl1pPr>
            <a:lvl2pPr marL="457189" indent="0" algn="just">
              <a:lnSpc>
                <a:spcPct val="150000"/>
              </a:lnSpc>
              <a:buNone/>
              <a:defRPr sz="2000">
                <a:latin typeface="+mn-lt"/>
                <a:cs typeface="Century Gothic"/>
              </a:defRPr>
            </a:lvl2pPr>
            <a:lvl3pPr marL="914378" indent="0" algn="just">
              <a:lnSpc>
                <a:spcPct val="150000"/>
              </a:lnSpc>
              <a:buNone/>
              <a:defRPr sz="1800">
                <a:latin typeface="+mn-lt"/>
                <a:cs typeface="Century Gothic"/>
              </a:defRPr>
            </a:lvl3pPr>
            <a:lvl4pPr marL="1371566" indent="0" algn="just">
              <a:lnSpc>
                <a:spcPct val="150000"/>
              </a:lnSpc>
              <a:buNone/>
              <a:defRPr sz="1600">
                <a:latin typeface="+mn-lt"/>
                <a:cs typeface="Century Gothic"/>
              </a:defRPr>
            </a:lvl4pPr>
            <a:lvl5pPr marL="1828754" indent="0" algn="just">
              <a:lnSpc>
                <a:spcPct val="150000"/>
              </a:lnSpc>
              <a:buNone/>
              <a:defRPr sz="1600">
                <a:latin typeface="+mn-lt"/>
                <a:cs typeface="Century Gothic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0610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6D719FC-B318-484F-973C-57E3DF01D4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28196" y="205979"/>
            <a:ext cx="7215809" cy="8382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311966"/>
            <a:ext cx="4038600" cy="3282658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2000"/>
            </a:lvl1pPr>
            <a:lvl2pPr marL="457189" indent="0" algn="just">
              <a:lnSpc>
                <a:spcPct val="150000"/>
              </a:lnSpc>
              <a:buNone/>
              <a:defRPr sz="1800"/>
            </a:lvl2pPr>
            <a:lvl3pPr marL="914378" indent="0" algn="just">
              <a:lnSpc>
                <a:spcPct val="150000"/>
              </a:lnSpc>
              <a:buNone/>
              <a:defRPr sz="1600"/>
            </a:lvl3pPr>
            <a:lvl4pPr marL="1371566" indent="0" algn="just">
              <a:lnSpc>
                <a:spcPct val="150000"/>
              </a:lnSpc>
              <a:buNone/>
              <a:defRPr sz="1400"/>
            </a:lvl4pPr>
            <a:lvl5pPr marL="1828754" indent="0" algn="just">
              <a:lnSpc>
                <a:spcPct val="150000"/>
              </a:lnSpc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11966"/>
            <a:ext cx="4038600" cy="3282658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2000"/>
            </a:lvl1pPr>
            <a:lvl2pPr marL="457189" indent="0" algn="just">
              <a:lnSpc>
                <a:spcPct val="150000"/>
              </a:lnSpc>
              <a:buNone/>
              <a:defRPr sz="1800"/>
            </a:lvl2pPr>
            <a:lvl3pPr marL="914378" indent="0" algn="just">
              <a:lnSpc>
                <a:spcPct val="150000"/>
              </a:lnSpc>
              <a:buNone/>
              <a:defRPr sz="1600"/>
            </a:lvl3pPr>
            <a:lvl4pPr marL="1371566" indent="0" algn="just">
              <a:lnSpc>
                <a:spcPct val="150000"/>
              </a:lnSpc>
              <a:buNone/>
              <a:defRPr sz="1400"/>
            </a:lvl4pPr>
            <a:lvl5pPr marL="1828754" indent="0" algn="just">
              <a:lnSpc>
                <a:spcPct val="150000"/>
              </a:lnSpc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F2B7-8690-624D-B350-E77A6781C59F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B593-0A6B-5240-9C40-E49C8C2CF2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6195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 Opció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magen que contiene camiseta&#10;&#10;Descripción generada automáticamente">
            <a:extLst>
              <a:ext uri="{FF2B5EF4-FFF2-40B4-BE49-F238E27FC236}">
                <a16:creationId xmlns:a16="http://schemas.microsoft.com/office/drawing/2014/main" id="{61D9C4C7-7B30-497B-83AF-12904A8520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59" y="324"/>
            <a:ext cx="9138084" cy="5142857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199" y="1282150"/>
            <a:ext cx="4040188" cy="596348"/>
          </a:xfrm>
        </p:spPr>
        <p:txBody>
          <a:bodyPr anchor="b">
            <a:noAutofit/>
          </a:bodyPr>
          <a:lstStyle>
            <a:lvl1pPr marL="0" indent="0" algn="just">
              <a:buNone/>
              <a:defRPr sz="2000" b="1">
                <a:solidFill>
                  <a:schemeClr val="accent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878498"/>
            <a:ext cx="4040188" cy="2716126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2000"/>
            </a:lvl1pPr>
            <a:lvl2pPr marL="457189" indent="0" algn="just">
              <a:lnSpc>
                <a:spcPct val="150000"/>
              </a:lnSpc>
              <a:buNone/>
              <a:defRPr sz="1800"/>
            </a:lvl2pPr>
            <a:lvl3pPr marL="914378" indent="0" algn="just">
              <a:lnSpc>
                <a:spcPct val="150000"/>
              </a:lnSpc>
              <a:buNone/>
              <a:defRPr sz="1600"/>
            </a:lvl3pPr>
            <a:lvl4pPr marL="1371566" indent="0" algn="just">
              <a:lnSpc>
                <a:spcPct val="150000"/>
              </a:lnSpc>
              <a:buNone/>
              <a:defRPr sz="1400"/>
            </a:lvl4pPr>
            <a:lvl5pPr marL="1828754" indent="0" algn="just">
              <a:lnSpc>
                <a:spcPct val="150000"/>
              </a:lnSpc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9" y="1282150"/>
            <a:ext cx="4041775" cy="596348"/>
          </a:xfrm>
        </p:spPr>
        <p:txBody>
          <a:bodyPr anchor="b">
            <a:noAutofit/>
          </a:bodyPr>
          <a:lstStyle>
            <a:lvl1pPr marL="0" indent="0" algn="just">
              <a:buNone/>
              <a:defRPr sz="2000" b="1">
                <a:solidFill>
                  <a:schemeClr val="accent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30" y="1878498"/>
            <a:ext cx="4041775" cy="2716126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2000"/>
            </a:lvl1pPr>
            <a:lvl2pPr marL="457189" indent="0" algn="just">
              <a:lnSpc>
                <a:spcPct val="150000"/>
              </a:lnSpc>
              <a:buNone/>
              <a:defRPr sz="1800"/>
            </a:lvl2pPr>
            <a:lvl3pPr marL="914378" indent="0" algn="just">
              <a:lnSpc>
                <a:spcPct val="150000"/>
              </a:lnSpc>
              <a:buNone/>
              <a:defRPr sz="1600"/>
            </a:lvl3pPr>
            <a:lvl4pPr marL="1371566" indent="0" algn="just">
              <a:lnSpc>
                <a:spcPct val="150000"/>
              </a:lnSpc>
              <a:buNone/>
              <a:defRPr sz="1400"/>
            </a:lvl4pPr>
            <a:lvl5pPr marL="1828754" indent="0" algn="just">
              <a:lnSpc>
                <a:spcPct val="150000"/>
              </a:lnSpc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F2B7-8690-624D-B350-E77A6781C59F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B593-0A6B-5240-9C40-E49C8C2CF2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8137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 Opció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magen que contiene camiseta&#10;&#10;Descripción generada automáticamente">
            <a:extLst>
              <a:ext uri="{FF2B5EF4-FFF2-40B4-BE49-F238E27FC236}">
                <a16:creationId xmlns:a16="http://schemas.microsoft.com/office/drawing/2014/main" id="{61D9C4C7-7B30-497B-83AF-12904A8520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59" y="324"/>
            <a:ext cx="9138084" cy="5142857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8787" y="1282150"/>
            <a:ext cx="4040188" cy="596348"/>
          </a:xfrm>
        </p:spPr>
        <p:txBody>
          <a:bodyPr anchor="b">
            <a:noAutofit/>
          </a:bodyPr>
          <a:lstStyle>
            <a:lvl1pPr marL="0" indent="0" algn="just">
              <a:buNone/>
              <a:defRPr sz="2000" b="1">
                <a:solidFill>
                  <a:schemeClr val="accent4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878498"/>
            <a:ext cx="4040188" cy="2716126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2000"/>
            </a:lvl1pPr>
            <a:lvl2pPr marL="457189" indent="0" algn="just">
              <a:lnSpc>
                <a:spcPct val="150000"/>
              </a:lnSpc>
              <a:buNone/>
              <a:defRPr sz="1800"/>
            </a:lvl2pPr>
            <a:lvl3pPr marL="914378" indent="0" algn="just">
              <a:lnSpc>
                <a:spcPct val="150000"/>
              </a:lnSpc>
              <a:buNone/>
              <a:defRPr sz="1600"/>
            </a:lvl3pPr>
            <a:lvl4pPr marL="1371566" indent="0" algn="just">
              <a:lnSpc>
                <a:spcPct val="150000"/>
              </a:lnSpc>
              <a:buNone/>
              <a:defRPr sz="1400"/>
            </a:lvl4pPr>
            <a:lvl5pPr marL="1828754" indent="0" algn="just">
              <a:lnSpc>
                <a:spcPct val="150000"/>
              </a:lnSpc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6614" y="1282150"/>
            <a:ext cx="4041775" cy="596348"/>
          </a:xfrm>
        </p:spPr>
        <p:txBody>
          <a:bodyPr anchor="b">
            <a:noAutofit/>
          </a:bodyPr>
          <a:lstStyle>
            <a:lvl1pPr marL="0" indent="0" algn="just">
              <a:buNone/>
              <a:defRPr sz="2000" b="1">
                <a:solidFill>
                  <a:schemeClr val="accent4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6614" y="1878498"/>
            <a:ext cx="4041775" cy="2716126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2000"/>
            </a:lvl1pPr>
            <a:lvl2pPr marL="457189" indent="0" algn="just">
              <a:lnSpc>
                <a:spcPct val="150000"/>
              </a:lnSpc>
              <a:buNone/>
              <a:defRPr sz="1800"/>
            </a:lvl2pPr>
            <a:lvl3pPr marL="914378" indent="0" algn="just">
              <a:lnSpc>
                <a:spcPct val="150000"/>
              </a:lnSpc>
              <a:buNone/>
              <a:defRPr sz="1600"/>
            </a:lvl3pPr>
            <a:lvl4pPr marL="1371566" indent="0" algn="just">
              <a:lnSpc>
                <a:spcPct val="150000"/>
              </a:lnSpc>
              <a:buNone/>
              <a:defRPr sz="1400"/>
            </a:lvl4pPr>
            <a:lvl5pPr marL="1828754" indent="0" algn="just">
              <a:lnSpc>
                <a:spcPct val="150000"/>
              </a:lnSpc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F2B7-8690-624D-B350-E77A6781C59F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B593-0A6B-5240-9C40-E49C8C2CF2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9501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E09C18D-B9D1-45F5-844D-C95C54F8F8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28196" y="205979"/>
            <a:ext cx="7215809" cy="8382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F2B7-8690-624D-B350-E77A6781C59F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B593-0A6B-5240-9C40-E49C8C2CF2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0901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F2B7-8690-624D-B350-E77A6781C59F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B593-0A6B-5240-9C40-E49C8C2CF2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579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5" y="1241107"/>
            <a:ext cx="3008313" cy="8715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1" y="204791"/>
            <a:ext cx="5111750" cy="4389835"/>
          </a:xfrm>
        </p:spPr>
        <p:txBody>
          <a:bodyPr>
            <a:normAutofit/>
          </a:bodyPr>
          <a:lstStyle>
            <a:lvl1pPr algn="just">
              <a:lnSpc>
                <a:spcPct val="150000"/>
              </a:lnSpc>
              <a:defRPr sz="2400"/>
            </a:lvl1pPr>
            <a:lvl2pPr algn="just">
              <a:lnSpc>
                <a:spcPct val="150000"/>
              </a:lnSpc>
              <a:defRPr sz="2000"/>
            </a:lvl2pPr>
            <a:lvl3pPr algn="just">
              <a:lnSpc>
                <a:spcPct val="150000"/>
              </a:lnSpc>
              <a:defRPr sz="1800"/>
            </a:lvl3pPr>
            <a:lvl4pPr algn="just">
              <a:lnSpc>
                <a:spcPct val="150000"/>
              </a:lnSpc>
              <a:defRPr sz="1600"/>
            </a:lvl4pPr>
            <a:lvl5pPr algn="just">
              <a:lnSpc>
                <a:spcPct val="150000"/>
              </a:lnSpc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6" y="2112645"/>
            <a:ext cx="3008313" cy="2481978"/>
          </a:xfr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F2B7-8690-624D-B350-E77A6781C59F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B593-0A6B-5240-9C40-E49C8C2CF2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827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590800" y="205979"/>
            <a:ext cx="6096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331844"/>
            <a:ext cx="8229600" cy="3262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5E5F2B7-8690-624D-B350-E77A6781C59F}" type="datetimeFigureOut">
              <a:rPr lang="es-ES" smtClean="0"/>
              <a:pPr/>
              <a:t>14/12/2021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AF0B593-0A6B-5240-9C40-E49C8C2CF2D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101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60" r:id="rId5"/>
    <p:sldLayoutId id="2147483662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ctr" defTabSz="457189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microsoft.com/office/2007/relationships/hdphoto" Target="../media/hdphoto30.wdp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10.wdp"/><Relationship Id="rId18" Type="http://schemas.openxmlformats.org/officeDocument/2006/relationships/image" Target="../media/image19.png"/><Relationship Id="rId26" Type="http://schemas.openxmlformats.org/officeDocument/2006/relationships/image" Target="../media/image23.png"/><Relationship Id="rId3" Type="http://schemas.microsoft.com/office/2007/relationships/hdphoto" Target="../media/hdphoto5.wdp"/><Relationship Id="rId21" Type="http://schemas.microsoft.com/office/2007/relationships/hdphoto" Target="../media/hdphoto14.wdp"/><Relationship Id="rId7" Type="http://schemas.microsoft.com/office/2007/relationships/hdphoto" Target="../media/hdphoto7.wdp"/><Relationship Id="rId12" Type="http://schemas.openxmlformats.org/officeDocument/2006/relationships/image" Target="../media/image16.png"/><Relationship Id="rId17" Type="http://schemas.microsoft.com/office/2007/relationships/hdphoto" Target="../media/hdphoto12.wdp"/><Relationship Id="rId25" Type="http://schemas.microsoft.com/office/2007/relationships/hdphoto" Target="../media/hdphoto16.wdp"/><Relationship Id="rId2" Type="http://schemas.openxmlformats.org/officeDocument/2006/relationships/image" Target="../media/image11.png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microsoft.com/office/2007/relationships/hdphoto" Target="../media/hdphoto9.wdp"/><Relationship Id="rId24" Type="http://schemas.openxmlformats.org/officeDocument/2006/relationships/image" Target="../media/image22.png"/><Relationship Id="rId5" Type="http://schemas.microsoft.com/office/2007/relationships/hdphoto" Target="../media/hdphoto6.wdp"/><Relationship Id="rId15" Type="http://schemas.microsoft.com/office/2007/relationships/hdphoto" Target="../media/hdphoto11.wdp"/><Relationship Id="rId23" Type="http://schemas.microsoft.com/office/2007/relationships/hdphoto" Target="../media/hdphoto15.wdp"/><Relationship Id="rId10" Type="http://schemas.openxmlformats.org/officeDocument/2006/relationships/image" Target="../media/image15.png"/><Relationship Id="rId19" Type="http://schemas.microsoft.com/office/2007/relationships/hdphoto" Target="../media/hdphoto13.wdp"/><Relationship Id="rId4" Type="http://schemas.openxmlformats.org/officeDocument/2006/relationships/image" Target="../media/image12.png"/><Relationship Id="rId9" Type="http://schemas.microsoft.com/office/2007/relationships/hdphoto" Target="../media/hdphoto8.wdp"/><Relationship Id="rId14" Type="http://schemas.openxmlformats.org/officeDocument/2006/relationships/image" Target="../media/image17.png"/><Relationship Id="rId22" Type="http://schemas.openxmlformats.org/officeDocument/2006/relationships/image" Target="../media/image21.png"/><Relationship Id="rId27" Type="http://schemas.microsoft.com/office/2007/relationships/hdphoto" Target="../media/hdphoto17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9.wdp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microsoft.com/office/2007/relationships/hdphoto" Target="../media/hdphoto21.wdp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microsoft.com/office/2007/relationships/hdphoto" Target="../media/hdphoto22.wdp"/><Relationship Id="rId7" Type="http://schemas.microsoft.com/office/2007/relationships/hdphoto" Target="../media/hdphoto2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microsoft.com/office/2007/relationships/hdphoto" Target="../media/hdphoto23.wdp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7" Type="http://schemas.microsoft.com/office/2007/relationships/hdphoto" Target="../media/hdphoto27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microsoft.com/office/2007/relationships/hdphoto" Target="../media/hdphoto26.wdp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4FD98B-3647-4FC8-B7D5-9381A763E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26" y="297715"/>
            <a:ext cx="5561243" cy="1274755"/>
          </a:xfrm>
        </p:spPr>
        <p:txBody>
          <a:bodyPr/>
          <a:lstStyle/>
          <a:p>
            <a:pPr algn="ctr"/>
            <a:r>
              <a:rPr lang="es-CO" sz="28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CARTILLA DIDÁCTICA DE FINANZAS PERSONALES PARA MUJERES DEL SECTOR RURAL.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377A5D-CA97-487A-AEA2-20F20593F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1747" y="3725716"/>
            <a:ext cx="2106523" cy="1417784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r"/>
            <a:r>
              <a:rPr lang="es-MX" sz="105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Autor:</a:t>
            </a:r>
          </a:p>
          <a:p>
            <a:pPr algn="r"/>
            <a:r>
              <a:rPr lang="es-MX" sz="105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Vargas Romero Katty Brillyd.</a:t>
            </a:r>
          </a:p>
          <a:p>
            <a:pPr algn="r"/>
            <a:r>
              <a:rPr lang="es-MX" sz="105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Universidad Antonio Nariño.</a:t>
            </a:r>
          </a:p>
          <a:p>
            <a:pPr algn="r"/>
            <a:r>
              <a:rPr lang="es-MX" sz="105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Sede: Bogotá Sur.</a:t>
            </a:r>
          </a:p>
          <a:p>
            <a:pPr algn="r"/>
            <a:r>
              <a:rPr lang="es-MX" sz="105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Contaduría Publica.</a:t>
            </a:r>
          </a:p>
          <a:p>
            <a:pPr algn="r"/>
            <a:r>
              <a:rPr lang="es-MX" sz="105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Trabajo De Grado.</a:t>
            </a:r>
          </a:p>
          <a:p>
            <a:pPr algn="r"/>
            <a:r>
              <a:rPr lang="es-MX" sz="1050" b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2021-2</a:t>
            </a:r>
            <a:endParaRPr lang="es-MX" sz="105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5372" y="1663160"/>
            <a:ext cx="2523343" cy="3268876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382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75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75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75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75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75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75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75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3">
            <a:extLst>
              <a:ext uri="{FF2B5EF4-FFF2-40B4-BE49-F238E27FC236}">
                <a16:creationId xmlns:a16="http://schemas.microsoft.com/office/drawing/2014/main" id="{D66357B3-1621-4D6F-86A1-EDF664F48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7435" y="1164502"/>
            <a:ext cx="3826565" cy="1107996"/>
          </a:xfrm>
        </p:spPr>
        <p:txBody>
          <a:bodyPr>
            <a:normAutofit/>
          </a:bodyPr>
          <a:lstStyle/>
          <a:p>
            <a:pPr marL="685783" indent="-685783" algn="ctr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CO" sz="105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Préstamo: </a:t>
            </a:r>
            <a:r>
              <a:rPr lang="es-ES" sz="1050" dirty="0"/>
              <a:t>Un préstamo es dinero propiedad de otra persona y solicitado para un uso temporal. Después de un cierto período de tiempo, el dinero debe devolverse a su propietario, generalmente pagando intereses o gastos por su uso</a:t>
            </a:r>
            <a:r>
              <a:rPr lang="es-CO" sz="1050" dirty="0"/>
              <a:t>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4F77CC1-5A1E-4CB5-8A2F-0201E361CACE}"/>
              </a:ext>
            </a:extLst>
          </p:cNvPr>
          <p:cNvSpPr txBox="1"/>
          <p:nvPr/>
        </p:nvSpPr>
        <p:spPr>
          <a:xfrm>
            <a:off x="5446644" y="3887869"/>
            <a:ext cx="369735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783" indent="-685783" algn="ctr">
              <a:buFont typeface="Wingdings" panose="05000000000000000000" pitchFamily="2" charset="2"/>
              <a:buChar char="ü"/>
            </a:pPr>
            <a:r>
              <a:rPr lang="es-CO" sz="11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Inversión: </a:t>
            </a:r>
            <a:r>
              <a:rPr lang="es-CO" sz="1100" dirty="0"/>
              <a:t>Se refiere a conseguir o reunir los suficientes recursos para así mismo invertir en la calidad de vida de forma positiva, como en la comprar un casa o carro, iniciar un negocio propio, educación, etc..</a:t>
            </a:r>
          </a:p>
        </p:txBody>
      </p:sp>
      <p:sp>
        <p:nvSpPr>
          <p:cNvPr id="11" name="Título 8">
            <a:extLst>
              <a:ext uri="{FF2B5EF4-FFF2-40B4-BE49-F238E27FC236}">
                <a16:creationId xmlns:a16="http://schemas.microsoft.com/office/drawing/2014/main" id="{97C5BA82-970E-4F79-B42B-2ECB07350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013" y="358379"/>
            <a:ext cx="6122987" cy="536971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400" b="1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latin typeface="Century Gothic"/>
              </a:rPr>
              <a:t>CONTROL DE FINANZAS PERSONALES:</a:t>
            </a:r>
          </a:p>
        </p:txBody>
      </p: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F356C63F-5F7A-42B6-A4FA-AD080186D6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796016"/>
              </p:ext>
            </p:extLst>
          </p:nvPr>
        </p:nvGraphicFramePr>
        <p:xfrm>
          <a:off x="139147" y="1504819"/>
          <a:ext cx="5178288" cy="2947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3788">
                  <a:extLst>
                    <a:ext uri="{9D8B030D-6E8A-4147-A177-3AD203B41FA5}">
                      <a16:colId xmlns:a16="http://schemas.microsoft.com/office/drawing/2014/main" val="771311155"/>
                    </a:ext>
                  </a:extLst>
                </a:gridCol>
                <a:gridCol w="2674500">
                  <a:extLst>
                    <a:ext uri="{9D8B030D-6E8A-4147-A177-3AD203B41FA5}">
                      <a16:colId xmlns:a16="http://schemas.microsoft.com/office/drawing/2014/main" val="1846063453"/>
                    </a:ext>
                  </a:extLst>
                </a:gridCol>
              </a:tblGrid>
              <a:tr h="661911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+mn-lt"/>
                        </a:rPr>
                        <a:t>VENTAJAS</a:t>
                      </a:r>
                      <a:endParaRPr lang="es-CO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+mn-lt"/>
                        </a:rPr>
                        <a:t>RESPONSABILIDADES</a:t>
                      </a:r>
                      <a:endParaRPr lang="es-CO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995556"/>
                  </a:ext>
                </a:extLst>
              </a:tr>
              <a:tr h="629247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+mn-lt"/>
                        </a:rPr>
                        <a:t>Acceso a una cantidad de dinero mayor de la que se tiene ahorrada</a:t>
                      </a:r>
                      <a:endParaRPr lang="es-CO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+mn-lt"/>
                        </a:rPr>
                        <a:t>Son acuerdos con condiciones muy claras sobre los costos y tiempos de pago</a:t>
                      </a:r>
                      <a:endParaRPr lang="es-CO" sz="1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4980449"/>
                  </a:ext>
                </a:extLst>
              </a:tr>
              <a:tr h="629247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+mn-lt"/>
                        </a:rPr>
                        <a:t>Con un préstamo podrás aprovechar algunas oportunidades de negocio o de inversión</a:t>
                      </a:r>
                      <a:endParaRPr lang="es-CO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+mn-lt"/>
                        </a:rPr>
                        <a:t>No debes retrasarte en los pagos ya que esto te generara aumento en los intereses y reportes negativos</a:t>
                      </a:r>
                      <a:endParaRPr lang="es-CO" sz="1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58862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+mn-lt"/>
                        </a:rPr>
                        <a:t>Te permite enfrentar mejor una emergencia en caso de que no cuentes con el dinero suficiente.</a:t>
                      </a:r>
                      <a:endParaRPr lang="es-CO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+mn-lt"/>
                        </a:rPr>
                        <a:t>Cuando tomes el préstamo recuerda pagar a tiempo</a:t>
                      </a:r>
                      <a:endParaRPr lang="es-CO" sz="1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7624874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70295740-028A-4476-9F73-2854D72718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82" t="29575" r="8110" b="27469"/>
          <a:stretch/>
        </p:blipFill>
        <p:spPr>
          <a:xfrm>
            <a:off x="6649278" y="2183046"/>
            <a:ext cx="1948069" cy="161537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8168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texto 4">
            <a:extLst>
              <a:ext uri="{FF2B5EF4-FFF2-40B4-BE49-F238E27FC236}">
                <a16:creationId xmlns:a16="http://schemas.microsoft.com/office/drawing/2014/main" id="{49FF3CDC-5E5B-4AEB-967D-878D6BC6D8B3}"/>
              </a:ext>
            </a:extLst>
          </p:cNvPr>
          <p:cNvSpPr txBox="1">
            <a:spLocks/>
          </p:cNvSpPr>
          <p:nvPr/>
        </p:nvSpPr>
        <p:spPr>
          <a:xfrm>
            <a:off x="927145" y="1128036"/>
            <a:ext cx="2713124" cy="42908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O" sz="2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Estrategias de pago:</a:t>
            </a: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4" name="Rectángulo 3"/>
          <p:cNvSpPr/>
          <p:nvPr/>
        </p:nvSpPr>
        <p:spPr>
          <a:xfrm>
            <a:off x="785444" y="3933810"/>
            <a:ext cx="2716897" cy="989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Bef>
                <a:spcPts val="1050"/>
              </a:spcBef>
              <a:buSzPts val="1000"/>
              <a:tabLst>
                <a:tab pos="457189" algn="l"/>
              </a:tabLst>
            </a:pPr>
            <a:r>
              <a:rPr lang="es-CO" sz="1100" b="1" dirty="0">
                <a:effectLst>
                  <a:glow rad="101600">
                    <a:srgbClr val="66FF99">
                      <a:alpha val="60000"/>
                    </a:srgbClr>
                  </a:glow>
                </a:effectLst>
              </a:rPr>
              <a:t>La estrategia “los intereses más altos primero”, </a:t>
            </a:r>
            <a:r>
              <a:rPr lang="es-CO" sz="1100" dirty="0">
                <a:effectLst/>
              </a:rPr>
              <a:t>deudas que nos hagan pagar más intereses a lo largo del tiempo.</a:t>
            </a:r>
          </a:p>
        </p:txBody>
      </p:sp>
      <p:sp>
        <p:nvSpPr>
          <p:cNvPr id="5" name="Rectángulo 4"/>
          <p:cNvSpPr/>
          <p:nvPr/>
        </p:nvSpPr>
        <p:spPr>
          <a:xfrm rot="20790850">
            <a:off x="379085" y="2202387"/>
            <a:ext cx="280971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1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La estrategia de “los tipos de interés más altos primero” </a:t>
            </a:r>
            <a:r>
              <a:rPr lang="es-CO" sz="1100" dirty="0">
                <a:effectLst/>
              </a:rPr>
              <a:t>ordena las deudas según el tipo de interés y elimina primero las que pagan una mayor tasa de interés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870090" y="4294982"/>
            <a:ext cx="271510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100" b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La estrategia “tsunami”, </a:t>
            </a:r>
            <a:r>
              <a:rPr lang="es-CO" sz="1100" dirty="0">
                <a:effectLst/>
              </a:rPr>
              <a:t>ordena las deudas según la tensión psicológica que nos produzcan de más a menos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197424" y="3431753"/>
            <a:ext cx="31051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1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La estrategia “bola de nieve” </a:t>
            </a:r>
            <a:r>
              <a:rPr lang="es-CO" sz="1100" dirty="0">
                <a:effectLst/>
              </a:rPr>
              <a:t>consiste en eliminar primero la deuda que nos suponga un cargo mensual más pequeño</a:t>
            </a:r>
          </a:p>
        </p:txBody>
      </p:sp>
      <p:sp>
        <p:nvSpPr>
          <p:cNvPr id="10" name="Título 8">
            <a:extLst>
              <a:ext uri="{FF2B5EF4-FFF2-40B4-BE49-F238E27FC236}">
                <a16:creationId xmlns:a16="http://schemas.microsoft.com/office/drawing/2014/main" id="{12314E42-25F0-4FBC-BB33-B80C8B9EB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013" y="358379"/>
            <a:ext cx="6122987" cy="536971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400" b="1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latin typeface="Century Gothic"/>
              </a:rPr>
              <a:t>CONTROL DE FINANZAS PERSONALES: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A66809D8-1B97-4D48-BA1B-59BA430915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43" t="30667" r="27826" b="27900"/>
          <a:stretch/>
        </p:blipFill>
        <p:spPr>
          <a:xfrm>
            <a:off x="3792176" y="1479735"/>
            <a:ext cx="1488225" cy="1820485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DE8B9376-C906-49DF-872A-C07A574F8E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96" t="23444" r="32965" b="17991"/>
          <a:stretch/>
        </p:blipFill>
        <p:spPr>
          <a:xfrm>
            <a:off x="8280280" y="2884767"/>
            <a:ext cx="877099" cy="2275926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3" name="Bocadillo: ovalado 52" descr="Para que puedas lograr tus propósitos sobre tu presupuesto de daré unos tips de ahorro.">
            <a:extLst>
              <a:ext uri="{FF2B5EF4-FFF2-40B4-BE49-F238E27FC236}">
                <a16:creationId xmlns:a16="http://schemas.microsoft.com/office/drawing/2014/main" id="{90EBC4A0-2B45-4150-B2C4-670F09CBC5A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flipH="1">
            <a:off x="6372055" y="1087579"/>
            <a:ext cx="2619718" cy="1848885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 err="1"/>
          </a:p>
        </p:txBody>
      </p:sp>
      <p:sp>
        <p:nvSpPr>
          <p:cNvPr id="54" name="CuadroTexto 53" descr="Para que puedas lograr tus propósitos sobre tu presupuesto de daré unos tips de ahorro.&#10;">
            <a:extLst>
              <a:ext uri="{FF2B5EF4-FFF2-40B4-BE49-F238E27FC236}">
                <a16:creationId xmlns:a16="http://schemas.microsoft.com/office/drawing/2014/main" id="{EA178406-EFD1-4EB0-846A-B169B3ABD0BB}"/>
              </a:ext>
            </a:extLst>
          </p:cNvPr>
          <p:cNvSpPr txBox="1"/>
          <p:nvPr/>
        </p:nvSpPr>
        <p:spPr>
          <a:xfrm>
            <a:off x="6372055" y="1563388"/>
            <a:ext cx="2619718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50" b="1" i="1" dirty="0"/>
              <a:t>Recuerda que al pagar tus deudas a tiempo y estar al día puedes obtener varios beneficios como interés mas bajos, mejorar tu vida a crediticia ante entidades financieras .</a:t>
            </a:r>
          </a:p>
        </p:txBody>
      </p:sp>
    </p:spTree>
    <p:extLst>
      <p:ext uri="{BB962C8B-B14F-4D97-AF65-F5344CB8AC3E}">
        <p14:creationId xmlns:p14="http://schemas.microsoft.com/office/powerpoint/2010/main" val="229414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  <p:bldP spid="5" grpId="0"/>
      <p:bldP spid="6" grpId="0"/>
      <p:bldP spid="7" grpId="0"/>
      <p:bldP spid="10" grpId="0" animBg="1"/>
      <p:bldP spid="53" grpId="0" animBg="1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4796"/>
              </p:ext>
            </p:extLst>
          </p:nvPr>
        </p:nvGraphicFramePr>
        <p:xfrm>
          <a:off x="3389243" y="1305986"/>
          <a:ext cx="5655360" cy="363100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82768">
                  <a:extLst>
                    <a:ext uri="{9D8B030D-6E8A-4147-A177-3AD203B41FA5}">
                      <a16:colId xmlns:a16="http://schemas.microsoft.com/office/drawing/2014/main" val="3239639223"/>
                    </a:ext>
                  </a:extLst>
                </a:gridCol>
                <a:gridCol w="282768">
                  <a:extLst>
                    <a:ext uri="{9D8B030D-6E8A-4147-A177-3AD203B41FA5}">
                      <a16:colId xmlns:a16="http://schemas.microsoft.com/office/drawing/2014/main" val="3301318231"/>
                    </a:ext>
                  </a:extLst>
                </a:gridCol>
                <a:gridCol w="282768">
                  <a:extLst>
                    <a:ext uri="{9D8B030D-6E8A-4147-A177-3AD203B41FA5}">
                      <a16:colId xmlns:a16="http://schemas.microsoft.com/office/drawing/2014/main" val="2146507671"/>
                    </a:ext>
                  </a:extLst>
                </a:gridCol>
                <a:gridCol w="282768">
                  <a:extLst>
                    <a:ext uri="{9D8B030D-6E8A-4147-A177-3AD203B41FA5}">
                      <a16:colId xmlns:a16="http://schemas.microsoft.com/office/drawing/2014/main" val="2972759278"/>
                    </a:ext>
                  </a:extLst>
                </a:gridCol>
                <a:gridCol w="282768">
                  <a:extLst>
                    <a:ext uri="{9D8B030D-6E8A-4147-A177-3AD203B41FA5}">
                      <a16:colId xmlns:a16="http://schemas.microsoft.com/office/drawing/2014/main" val="602414798"/>
                    </a:ext>
                  </a:extLst>
                </a:gridCol>
                <a:gridCol w="282768">
                  <a:extLst>
                    <a:ext uri="{9D8B030D-6E8A-4147-A177-3AD203B41FA5}">
                      <a16:colId xmlns:a16="http://schemas.microsoft.com/office/drawing/2014/main" val="393692056"/>
                    </a:ext>
                  </a:extLst>
                </a:gridCol>
                <a:gridCol w="282768">
                  <a:extLst>
                    <a:ext uri="{9D8B030D-6E8A-4147-A177-3AD203B41FA5}">
                      <a16:colId xmlns:a16="http://schemas.microsoft.com/office/drawing/2014/main" val="3749825704"/>
                    </a:ext>
                  </a:extLst>
                </a:gridCol>
                <a:gridCol w="282768">
                  <a:extLst>
                    <a:ext uri="{9D8B030D-6E8A-4147-A177-3AD203B41FA5}">
                      <a16:colId xmlns:a16="http://schemas.microsoft.com/office/drawing/2014/main" val="1370040165"/>
                    </a:ext>
                  </a:extLst>
                </a:gridCol>
                <a:gridCol w="282768">
                  <a:extLst>
                    <a:ext uri="{9D8B030D-6E8A-4147-A177-3AD203B41FA5}">
                      <a16:colId xmlns:a16="http://schemas.microsoft.com/office/drawing/2014/main" val="4017891469"/>
                    </a:ext>
                  </a:extLst>
                </a:gridCol>
                <a:gridCol w="282768">
                  <a:extLst>
                    <a:ext uri="{9D8B030D-6E8A-4147-A177-3AD203B41FA5}">
                      <a16:colId xmlns:a16="http://schemas.microsoft.com/office/drawing/2014/main" val="962733201"/>
                    </a:ext>
                  </a:extLst>
                </a:gridCol>
                <a:gridCol w="282768">
                  <a:extLst>
                    <a:ext uri="{9D8B030D-6E8A-4147-A177-3AD203B41FA5}">
                      <a16:colId xmlns:a16="http://schemas.microsoft.com/office/drawing/2014/main" val="1494181044"/>
                    </a:ext>
                  </a:extLst>
                </a:gridCol>
                <a:gridCol w="282768">
                  <a:extLst>
                    <a:ext uri="{9D8B030D-6E8A-4147-A177-3AD203B41FA5}">
                      <a16:colId xmlns:a16="http://schemas.microsoft.com/office/drawing/2014/main" val="933038850"/>
                    </a:ext>
                  </a:extLst>
                </a:gridCol>
                <a:gridCol w="282768">
                  <a:extLst>
                    <a:ext uri="{9D8B030D-6E8A-4147-A177-3AD203B41FA5}">
                      <a16:colId xmlns:a16="http://schemas.microsoft.com/office/drawing/2014/main" val="2713863758"/>
                    </a:ext>
                  </a:extLst>
                </a:gridCol>
                <a:gridCol w="282768">
                  <a:extLst>
                    <a:ext uri="{9D8B030D-6E8A-4147-A177-3AD203B41FA5}">
                      <a16:colId xmlns:a16="http://schemas.microsoft.com/office/drawing/2014/main" val="1142059642"/>
                    </a:ext>
                  </a:extLst>
                </a:gridCol>
                <a:gridCol w="282768">
                  <a:extLst>
                    <a:ext uri="{9D8B030D-6E8A-4147-A177-3AD203B41FA5}">
                      <a16:colId xmlns:a16="http://schemas.microsoft.com/office/drawing/2014/main" val="1299760567"/>
                    </a:ext>
                  </a:extLst>
                </a:gridCol>
                <a:gridCol w="282768">
                  <a:extLst>
                    <a:ext uri="{9D8B030D-6E8A-4147-A177-3AD203B41FA5}">
                      <a16:colId xmlns:a16="http://schemas.microsoft.com/office/drawing/2014/main" val="3499336572"/>
                    </a:ext>
                  </a:extLst>
                </a:gridCol>
                <a:gridCol w="282768">
                  <a:extLst>
                    <a:ext uri="{9D8B030D-6E8A-4147-A177-3AD203B41FA5}">
                      <a16:colId xmlns:a16="http://schemas.microsoft.com/office/drawing/2014/main" val="3776112286"/>
                    </a:ext>
                  </a:extLst>
                </a:gridCol>
                <a:gridCol w="282768">
                  <a:extLst>
                    <a:ext uri="{9D8B030D-6E8A-4147-A177-3AD203B41FA5}">
                      <a16:colId xmlns:a16="http://schemas.microsoft.com/office/drawing/2014/main" val="2170633391"/>
                    </a:ext>
                  </a:extLst>
                </a:gridCol>
                <a:gridCol w="282768">
                  <a:extLst>
                    <a:ext uri="{9D8B030D-6E8A-4147-A177-3AD203B41FA5}">
                      <a16:colId xmlns:a16="http://schemas.microsoft.com/office/drawing/2014/main" val="2005858614"/>
                    </a:ext>
                  </a:extLst>
                </a:gridCol>
                <a:gridCol w="282768">
                  <a:extLst>
                    <a:ext uri="{9D8B030D-6E8A-4147-A177-3AD203B41FA5}">
                      <a16:colId xmlns:a16="http://schemas.microsoft.com/office/drawing/2014/main" val="2049136397"/>
                    </a:ext>
                  </a:extLst>
                </a:gridCol>
              </a:tblGrid>
              <a:tr h="364995"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695516"/>
                  </a:ext>
                </a:extLst>
              </a:tr>
              <a:tr h="364995"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474695"/>
                  </a:ext>
                </a:extLst>
              </a:tr>
              <a:tr h="364995"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80024"/>
                  </a:ext>
                </a:extLst>
              </a:tr>
              <a:tr h="364995"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856293"/>
                  </a:ext>
                </a:extLst>
              </a:tr>
              <a:tr h="364995"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469071"/>
                  </a:ext>
                </a:extLst>
              </a:tr>
              <a:tr h="364995"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435424"/>
                  </a:ext>
                </a:extLst>
              </a:tr>
              <a:tr h="364995"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448247"/>
                  </a:ext>
                </a:extLst>
              </a:tr>
              <a:tr h="364995"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300202"/>
                  </a:ext>
                </a:extLst>
              </a:tr>
              <a:tr h="346054"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458951"/>
                  </a:ext>
                </a:extLst>
              </a:tr>
              <a:tr h="364995"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</a:t>
                      </a:r>
                      <a:endParaRPr lang="es-CO" sz="1600" b="0" i="0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766901"/>
                  </a:ext>
                </a:extLst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186964" y="3815625"/>
            <a:ext cx="2834049" cy="193899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892" indent="-342892" algn="just"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r>
              <a:rPr lang="es-CO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entury Gothic"/>
              </a:rPr>
              <a:t>Materia prima</a:t>
            </a:r>
          </a:p>
          <a:p>
            <a:pPr marL="342892" indent="-342892" algn="just"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r>
              <a:rPr lang="es-CO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entury Gothic"/>
              </a:rPr>
              <a:t>Presupuesto</a:t>
            </a:r>
          </a:p>
          <a:p>
            <a:pPr marL="342892" indent="-342892" algn="just"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r>
              <a:rPr lang="es-CO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entury Gothic"/>
              </a:rPr>
              <a:t>Activos</a:t>
            </a:r>
          </a:p>
          <a:p>
            <a:pPr marL="342892" indent="-342892" algn="just"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r>
              <a:rPr lang="es-CO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entury Gothic"/>
              </a:rPr>
              <a:t>Ingresos</a:t>
            </a:r>
          </a:p>
          <a:p>
            <a:pPr marL="342892" indent="-342892" algn="just"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r>
              <a:rPr lang="es-CO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entury Gothic"/>
              </a:rPr>
              <a:t>Gastos </a:t>
            </a:r>
          </a:p>
          <a:p>
            <a:pPr marL="342892" indent="-342892" algn="just"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endParaRPr lang="es-CO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entury Gothic"/>
            </a:endParaRPr>
          </a:p>
          <a:p>
            <a:pPr marL="342892" indent="-342892" algn="just"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endParaRPr lang="es-CO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entury Gothic"/>
            </a:endParaRPr>
          </a:p>
          <a:p>
            <a:pPr marL="342892" indent="-342892" algn="just"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endParaRPr lang="es-CO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entury Gothic"/>
            </a:endParaRPr>
          </a:p>
          <a:p>
            <a:pPr marL="342892" indent="-342892" algn="just"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endParaRPr lang="es-CO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entury Gothic"/>
            </a:endParaRPr>
          </a:p>
          <a:p>
            <a:pPr marL="342892" indent="-342892" algn="just"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r>
              <a:rPr lang="es-CO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entury Gothic"/>
              </a:rPr>
              <a:t>Finanzas</a:t>
            </a:r>
          </a:p>
          <a:p>
            <a:pPr marL="342892" indent="-342892" algn="just"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r>
              <a:rPr lang="es-CO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entury Gothic"/>
              </a:rPr>
              <a:t>Prestamos </a:t>
            </a:r>
          </a:p>
          <a:p>
            <a:pPr marL="342892" indent="-342892" algn="just"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r>
              <a:rPr lang="es-CO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entury Gothic"/>
              </a:rPr>
              <a:t>Deudas</a:t>
            </a:r>
          </a:p>
          <a:p>
            <a:pPr marL="342892" indent="-342892" algn="just"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r>
              <a:rPr lang="es-CO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entury Gothic"/>
              </a:rPr>
              <a:t>Proyectos</a:t>
            </a:r>
          </a:p>
          <a:p>
            <a:pPr marL="342892" indent="-342892" algn="just"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r>
              <a:rPr lang="es-CO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entury Gothic"/>
              </a:rPr>
              <a:t>Pasivo</a:t>
            </a:r>
          </a:p>
        </p:txBody>
      </p:sp>
      <p:sp>
        <p:nvSpPr>
          <p:cNvPr id="11" name="Rectángulo: esquinas redondeadas 5">
            <a:extLst>
              <a:ext uri="{FF2B5EF4-FFF2-40B4-BE49-F238E27FC236}">
                <a16:creationId xmlns:a16="http://schemas.microsoft.com/office/drawing/2014/main" id="{8FD0B5B2-C2E9-4936-BF78-BF68439C189D}"/>
              </a:ext>
            </a:extLst>
          </p:cNvPr>
          <p:cNvSpPr/>
          <p:nvPr/>
        </p:nvSpPr>
        <p:spPr>
          <a:xfrm>
            <a:off x="620762" y="1300007"/>
            <a:ext cx="1966451" cy="30193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CO" sz="1400" b="1" i="1" dirty="0"/>
              <a:t>Sopa de letras </a:t>
            </a:r>
          </a:p>
        </p:txBody>
      </p:sp>
      <p:sp>
        <p:nvSpPr>
          <p:cNvPr id="8" name="Título 8">
            <a:extLst>
              <a:ext uri="{FF2B5EF4-FFF2-40B4-BE49-F238E27FC236}">
                <a16:creationId xmlns:a16="http://schemas.microsoft.com/office/drawing/2014/main" id="{29CDAA50-FE54-47C6-8871-72FC8FCF9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013" y="358379"/>
            <a:ext cx="6122987" cy="536971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400" b="1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latin typeface="Century Gothic"/>
              </a:rPr>
              <a:t>CONTROL DE FINANZAS PERSONALES: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9AA8502-01C7-42C2-A249-77DD457524F8}"/>
              </a:ext>
            </a:extLst>
          </p:cNvPr>
          <p:cNvSpPr txBox="1"/>
          <p:nvPr/>
        </p:nvSpPr>
        <p:spPr>
          <a:xfrm>
            <a:off x="99397" y="1908660"/>
            <a:ext cx="1689646" cy="16158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11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Actividad 4</a:t>
            </a:r>
            <a:r>
              <a:rPr lang="es-CO" sz="1100" dirty="0"/>
              <a:t>: En la siguiente sopa de letras vamos a buscar algunos términos que vivos durante el trascurso de la cartilla….</a:t>
            </a:r>
          </a:p>
          <a:p>
            <a:pPr algn="ctr"/>
            <a:endParaRPr lang="es-CO" sz="1100" dirty="0"/>
          </a:p>
          <a:p>
            <a:pPr algn="ctr"/>
            <a:r>
              <a:rPr lang="es-CO" sz="1100" b="1" dirty="0"/>
              <a:t>LISTA PARA APRENDER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FED0851-FA5D-41F9-B67F-87852D6DEB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77" t="26178" r="35090" b="19565"/>
          <a:stretch/>
        </p:blipFill>
        <p:spPr>
          <a:xfrm>
            <a:off x="2020809" y="1727589"/>
            <a:ext cx="1132807" cy="2088036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4974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4667" y1="54167" x2="87000" y2="50000"/>
                        <a14:foregroundMark x1="34667" y1="60714" x2="76000" y2="60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81" t="25733" r="11861" b="30611"/>
          <a:stretch/>
        </p:blipFill>
        <p:spPr>
          <a:xfrm>
            <a:off x="782203" y="1203460"/>
            <a:ext cx="2703871" cy="86342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42455" y="2320884"/>
            <a:ext cx="41442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cs typeface="Century Gothic"/>
              </a:rPr>
              <a:t>Características</a:t>
            </a:r>
          </a:p>
          <a:p>
            <a:pPr algn="just"/>
            <a:r>
              <a:rPr lang="es-CO" sz="1600" dirty="0"/>
              <a:t>Se encarga de “</a:t>
            </a:r>
            <a:r>
              <a:rPr lang="es-CO" sz="1600" i="1" dirty="0"/>
              <a:t>financiar cultivos, cría de animales y toda actividad relacionada con el sector agropecuario</a:t>
            </a:r>
            <a:r>
              <a:rPr lang="es-CO" sz="1600" dirty="0"/>
              <a:t>” (Mundo mujer, 2021).</a:t>
            </a:r>
          </a:p>
          <a:p>
            <a:pPr marL="285743" indent="-285743">
              <a:buFont typeface="Wingdings" panose="05000000000000000000" pitchFamily="2" charset="2"/>
              <a:buChar char="ü"/>
            </a:pPr>
            <a:r>
              <a:rPr lang="es-CO" sz="1600" i="1" dirty="0"/>
              <a:t>Desde $800.000 hasta $11.000.000</a:t>
            </a:r>
          </a:p>
          <a:p>
            <a:pPr marL="285743" indent="-285743">
              <a:buFont typeface="Wingdings" panose="05000000000000000000" pitchFamily="2" charset="2"/>
              <a:buChar char="ü"/>
            </a:pPr>
            <a:r>
              <a:rPr lang="es-CO" sz="1600" i="1" dirty="0"/>
              <a:t>Si usted ya es cliente de nosotros hasta $21.000.000</a:t>
            </a:r>
          </a:p>
          <a:p>
            <a:pPr marL="285743" indent="-285743">
              <a:buFont typeface="Wingdings" panose="05000000000000000000" pitchFamily="2" charset="2"/>
              <a:buChar char="ü"/>
            </a:pPr>
            <a:r>
              <a:rPr lang="es-CO" sz="1600" i="1" dirty="0"/>
              <a:t>Fijamos tasa y cuotas fijas hasta el final del plazo</a:t>
            </a:r>
            <a:r>
              <a:rPr lang="es-CO" sz="1600" dirty="0"/>
              <a:t>. (Mundo mujer, 2021)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881715" y="2197778"/>
            <a:ext cx="42426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cs typeface="Century Gothic"/>
              </a:rPr>
              <a:t>Requisitos:</a:t>
            </a:r>
          </a:p>
          <a:p>
            <a:pPr marL="285743" indent="-285743">
              <a:buFont typeface="Wingdings" panose="05000000000000000000" pitchFamily="2" charset="2"/>
              <a:buChar char="ü"/>
            </a:pPr>
            <a:r>
              <a:rPr lang="es-CO" sz="1600" i="1" dirty="0"/>
              <a:t>Ser persona natural.</a:t>
            </a:r>
          </a:p>
          <a:p>
            <a:pPr marL="285743" indent="-285743">
              <a:buFont typeface="Wingdings" panose="05000000000000000000" pitchFamily="2" charset="2"/>
              <a:buChar char="ü"/>
            </a:pPr>
            <a:r>
              <a:rPr lang="es-CO" sz="1600" i="1" dirty="0"/>
              <a:t>Fotocopia de la cédula de ciudadanía </a:t>
            </a:r>
            <a:r>
              <a:rPr lang="es-CO" sz="1600" dirty="0"/>
              <a:t>(Mundo mujer, 2021).</a:t>
            </a:r>
          </a:p>
          <a:p>
            <a:pPr marL="285743" indent="-285743">
              <a:buFont typeface="Wingdings" panose="05000000000000000000" pitchFamily="2" charset="2"/>
              <a:buChar char="ü"/>
            </a:pPr>
            <a:r>
              <a:rPr lang="es-CO" sz="1600" i="1" dirty="0"/>
              <a:t>24 meses de experiencia en la actividad agropecuaria y/o de 5 ciclos productivos </a:t>
            </a:r>
            <a:r>
              <a:rPr lang="es-CO" sz="1600" dirty="0"/>
              <a:t>(Mundo mujer, 2021).</a:t>
            </a:r>
          </a:p>
          <a:p>
            <a:pPr marL="285743" indent="-285743">
              <a:buFont typeface="Wingdings" panose="05000000000000000000" pitchFamily="2" charset="2"/>
              <a:buChar char="ü"/>
            </a:pPr>
            <a:r>
              <a:rPr lang="es-CO" sz="1600" i="1" dirty="0"/>
              <a:t>Las solicitudes para acceder a los créditos están sujetas a cumplimiento de condiciones</a:t>
            </a:r>
            <a:r>
              <a:rPr lang="es-CO" sz="1600" dirty="0"/>
              <a:t>(Mundo mujer, 2021)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586752" y="1513839"/>
            <a:ext cx="29201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i="1" dirty="0">
                <a:solidFill>
                  <a:srgbClr val="3D9D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-light"/>
              </a:rPr>
              <a:t>Crédito </a:t>
            </a:r>
            <a:r>
              <a:rPr lang="es-CO" b="1" i="1" dirty="0">
                <a:solidFill>
                  <a:srgbClr val="3D9D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-bold"/>
              </a:rPr>
              <a:t>Agropecuario.</a:t>
            </a:r>
            <a:endParaRPr lang="es-CO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ítulo 8">
            <a:extLst>
              <a:ext uri="{FF2B5EF4-FFF2-40B4-BE49-F238E27FC236}">
                <a16:creationId xmlns:a16="http://schemas.microsoft.com/office/drawing/2014/main" id="{A51A36B1-89B6-454F-82AF-3EB8F7A0C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013" y="358379"/>
            <a:ext cx="6122987" cy="536971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400" b="1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latin typeface="Century Gothic"/>
              </a:rPr>
              <a:t>ENTIDADES FINANCIERAS:</a:t>
            </a:r>
          </a:p>
        </p:txBody>
      </p:sp>
    </p:spTree>
    <p:extLst>
      <p:ext uri="{BB962C8B-B14F-4D97-AF65-F5344CB8AC3E}">
        <p14:creationId xmlns:p14="http://schemas.microsoft.com/office/powerpoint/2010/main" val="273664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19548" y="1860633"/>
            <a:ext cx="3652684" cy="2980457"/>
          </a:xfrm>
        </p:spPr>
        <p:txBody>
          <a:bodyPr>
            <a:normAutofit fontScale="25000" lnSpcReduction="20000"/>
          </a:bodyPr>
          <a:lstStyle/>
          <a:p>
            <a:pPr marL="342892" indent="-342892">
              <a:buFont typeface="Wingdings" panose="05000000000000000000" pitchFamily="2" charset="2"/>
              <a:buChar char="ü"/>
            </a:pPr>
            <a:r>
              <a:rPr lang="es-CO" sz="4800" i="1" dirty="0"/>
              <a:t>Pactar las cuotas de pago según el ciclo productivo de su cultivo</a:t>
            </a:r>
            <a:r>
              <a:rPr lang="es-CO" sz="4800" dirty="0"/>
              <a:t> (Mundo mujer, 2021)</a:t>
            </a:r>
          </a:p>
          <a:p>
            <a:pPr marL="342892" indent="-342892">
              <a:buFont typeface="Wingdings" panose="05000000000000000000" pitchFamily="2" charset="2"/>
              <a:buChar char="ü"/>
            </a:pPr>
            <a:r>
              <a:rPr lang="es-CO" sz="4800" i="1" dirty="0"/>
              <a:t>Tener el desembolso de su crédito en su Cuenta Ahorro de Mundo Mujer de manera gratuita </a:t>
            </a:r>
            <a:r>
              <a:rPr lang="es-CO" sz="4800" dirty="0"/>
              <a:t>(Mundo mujer, 2021)</a:t>
            </a:r>
          </a:p>
          <a:p>
            <a:pPr marL="342892" indent="-342892">
              <a:buFont typeface="Wingdings" panose="05000000000000000000" pitchFamily="2" charset="2"/>
              <a:buChar char="ü"/>
            </a:pPr>
            <a:r>
              <a:rPr lang="es-CO" sz="4800" i="1" dirty="0"/>
              <a:t>Controlar y mantener su dinero seguro en Cuenta Ahorro de Mundo Mujer</a:t>
            </a:r>
            <a:r>
              <a:rPr lang="es-CO" sz="4800" dirty="0"/>
              <a:t>(Mundo mujer, 2021)</a:t>
            </a:r>
          </a:p>
          <a:p>
            <a:pPr marL="342892" indent="-342892">
              <a:buFont typeface="Wingdings" panose="05000000000000000000" pitchFamily="2" charset="2"/>
              <a:buChar char="ü"/>
            </a:pPr>
            <a:r>
              <a:rPr lang="es-CO" sz="4800" i="1" dirty="0"/>
              <a:t>Contar con el débito automático de las cuotas del crédito a su cuenta de ahorros sin costo </a:t>
            </a:r>
            <a:r>
              <a:rPr lang="es-CO" sz="4800" dirty="0"/>
              <a:t>(Mundo mujer, 2021)</a:t>
            </a:r>
          </a:p>
          <a:p>
            <a:endParaRPr lang="es-CO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10548" y="1709529"/>
            <a:ext cx="4038600" cy="3282658"/>
          </a:xfrm>
        </p:spPr>
        <p:txBody>
          <a:bodyPr>
            <a:normAutofit fontScale="25000" lnSpcReduction="20000"/>
          </a:bodyPr>
          <a:lstStyle/>
          <a:p>
            <a:pPr marL="342892" indent="-342892">
              <a:buFont typeface="Wingdings" panose="05000000000000000000" pitchFamily="2" charset="2"/>
              <a:buChar char="ü"/>
            </a:pPr>
            <a:r>
              <a:rPr lang="es-CO" sz="4800" i="1" dirty="0"/>
              <a:t>Facilitamos sus pagos de forma segura: Llevamos la Agencia del Banco a su municipio, vereda o barrio a través de nuestros Convenios de Recaudo</a:t>
            </a:r>
            <a:r>
              <a:rPr lang="es-CO" sz="4800" dirty="0"/>
              <a:t> (Mundo mujer, 2021)</a:t>
            </a:r>
          </a:p>
          <a:p>
            <a:pPr marL="342892" indent="-342892">
              <a:buFont typeface="Wingdings" panose="05000000000000000000" pitchFamily="2" charset="2"/>
              <a:buChar char="ü"/>
            </a:pPr>
            <a:r>
              <a:rPr lang="es-CO" sz="4800" i="1" dirty="0"/>
              <a:t>El estudio de crédito es gratis y lo hacemos en su hogar o negocio, brindamos una atención personalizada </a:t>
            </a:r>
            <a:r>
              <a:rPr lang="es-CO" sz="4800" dirty="0"/>
              <a:t>(Mundo mujer, 2021)</a:t>
            </a:r>
          </a:p>
          <a:p>
            <a:pPr marL="342892" indent="-342892">
              <a:buFont typeface="Wingdings" panose="05000000000000000000" pitchFamily="2" charset="2"/>
              <a:buChar char="ü"/>
            </a:pPr>
            <a:r>
              <a:rPr lang="es-CO" sz="4800" i="1" dirty="0"/>
              <a:t>Estar tranquilo al ser respaldado con el pago de su obligación bancaria a través de la póliza Colmena Seguros en caso de un siniestro; es decir, un evento desfavorable (Accidente o enfermedad) </a:t>
            </a:r>
            <a:r>
              <a:rPr lang="es-CO" sz="4800" dirty="0"/>
              <a:t>(Mundo mujer, 2021)</a:t>
            </a:r>
          </a:p>
          <a:p>
            <a:endParaRPr lang="es-CO" dirty="0"/>
          </a:p>
        </p:txBody>
      </p:sp>
      <p:sp>
        <p:nvSpPr>
          <p:cNvPr id="6" name="Rectángulo 5"/>
          <p:cNvSpPr/>
          <p:nvPr/>
        </p:nvSpPr>
        <p:spPr>
          <a:xfrm>
            <a:off x="808803" y="1308546"/>
            <a:ext cx="1388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cs typeface="Century Gothic"/>
              </a:rPr>
              <a:t>Beneficios:</a:t>
            </a:r>
          </a:p>
        </p:txBody>
      </p:sp>
      <p:sp>
        <p:nvSpPr>
          <p:cNvPr id="8" name="Título 8">
            <a:extLst>
              <a:ext uri="{FF2B5EF4-FFF2-40B4-BE49-F238E27FC236}">
                <a16:creationId xmlns:a16="http://schemas.microsoft.com/office/drawing/2014/main" id="{E484011F-FDD8-4C9C-B6CC-155FD222A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013" y="358379"/>
            <a:ext cx="6122987" cy="536971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400" b="1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latin typeface="Century Gothic"/>
              </a:rPr>
              <a:t>ENTIDADES FINANCIERAS:</a:t>
            </a:r>
          </a:p>
        </p:txBody>
      </p:sp>
    </p:spTree>
    <p:extLst>
      <p:ext uri="{BB962C8B-B14F-4D97-AF65-F5344CB8AC3E}">
        <p14:creationId xmlns:p14="http://schemas.microsoft.com/office/powerpoint/2010/main" val="334192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04803" y="1353239"/>
            <a:ext cx="3476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i="1" dirty="0">
                <a:solidFill>
                  <a:srgbClr val="E27E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-light"/>
              </a:rPr>
              <a:t>Crédito para </a:t>
            </a:r>
            <a:r>
              <a:rPr lang="es-CO" b="1" i="1" dirty="0">
                <a:solidFill>
                  <a:srgbClr val="E27E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-bold"/>
              </a:rPr>
              <a:t>Pequeña Empresa</a:t>
            </a:r>
            <a:endParaRPr lang="es-CO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04803" y="2096840"/>
            <a:ext cx="40243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cs typeface="Century Gothic"/>
              </a:rPr>
              <a:t>Características</a:t>
            </a:r>
          </a:p>
          <a:p>
            <a:r>
              <a:rPr lang="es-CO" sz="1600" dirty="0"/>
              <a:t>“</a:t>
            </a:r>
            <a:r>
              <a:rPr lang="es-CO" sz="1600" i="1" dirty="0"/>
              <a:t>Financiamos Pequeñas Empresas que desarrollen actividades de negocio, comercio o producción</a:t>
            </a:r>
            <a:r>
              <a:rPr lang="es-CO" sz="1600" dirty="0"/>
              <a:t>” (Mundo mujer, 2021).</a:t>
            </a:r>
          </a:p>
          <a:p>
            <a:pPr marL="285743" indent="-285743">
              <a:buFont typeface="Wingdings" panose="05000000000000000000" pitchFamily="2" charset="2"/>
              <a:buChar char="ü"/>
            </a:pPr>
            <a:r>
              <a:rPr lang="es-CO" sz="1600" i="1" dirty="0"/>
              <a:t>Desde $800.000 hasta $127.193.640</a:t>
            </a:r>
          </a:p>
          <a:p>
            <a:pPr marL="285743" indent="-285743">
              <a:buFont typeface="Wingdings" panose="05000000000000000000" pitchFamily="2" charset="2"/>
              <a:buChar char="ü"/>
            </a:pPr>
            <a:r>
              <a:rPr lang="es-CO" sz="1600" i="1" dirty="0"/>
              <a:t>Si usted ya es cliente de nosotros hasta $363.410.400</a:t>
            </a:r>
          </a:p>
          <a:p>
            <a:pPr marL="285743" indent="-285743">
              <a:buFont typeface="Wingdings" panose="05000000000000000000" pitchFamily="2" charset="2"/>
              <a:buChar char="ü"/>
            </a:pPr>
            <a:r>
              <a:rPr lang="es-CO" sz="1600" i="1" dirty="0"/>
              <a:t>Fijamos tasa y cuotas fijas hasta el final del plazo </a:t>
            </a:r>
            <a:r>
              <a:rPr lang="es-CO" sz="1600" dirty="0"/>
              <a:t>(Mundo mujer, 2021)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781675" y="1374999"/>
            <a:ext cx="243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i="1" dirty="0">
                <a:solidFill>
                  <a:srgbClr val="C19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-light"/>
              </a:rPr>
              <a:t>Crédito para </a:t>
            </a:r>
            <a:r>
              <a:rPr lang="es-CO" b="1" i="1" dirty="0">
                <a:solidFill>
                  <a:srgbClr val="C19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-bold"/>
              </a:rPr>
              <a:t>Negocio</a:t>
            </a:r>
            <a:endParaRPr lang="es-CO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519612" y="2096840"/>
            <a:ext cx="43957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cs typeface="Century Gothic"/>
              </a:rPr>
              <a:t>Características</a:t>
            </a:r>
          </a:p>
          <a:p>
            <a:pPr algn="just"/>
            <a:r>
              <a:rPr lang="es-CO" sz="1600" dirty="0"/>
              <a:t>“</a:t>
            </a:r>
            <a:r>
              <a:rPr lang="es-CO" sz="1600" i="1" dirty="0"/>
              <a:t>Financiamos tiendas, ventas por catálogo, ventas de comida, ventas de ropa y cualquier tipo de negocios</a:t>
            </a:r>
            <a:r>
              <a:rPr lang="es-CO" sz="1600" dirty="0"/>
              <a:t>” (Mundo mujer, 2021)</a:t>
            </a:r>
          </a:p>
          <a:p>
            <a:pPr marL="285743" indent="-285743">
              <a:buFont typeface="Wingdings" panose="05000000000000000000" pitchFamily="2" charset="2"/>
              <a:buChar char="ü"/>
            </a:pPr>
            <a:r>
              <a:rPr lang="es-CO" sz="1600" i="1" dirty="0"/>
              <a:t>Desde $800.000 hasta $41.000.000</a:t>
            </a:r>
          </a:p>
          <a:p>
            <a:pPr marL="285743" indent="-285743">
              <a:buFont typeface="Wingdings" panose="05000000000000000000" pitchFamily="2" charset="2"/>
              <a:buChar char="ü"/>
            </a:pPr>
            <a:r>
              <a:rPr lang="es-CO" sz="1600" i="1" dirty="0"/>
              <a:t>Si usted ya es cliente de nosotros hasta $109.023.120</a:t>
            </a:r>
          </a:p>
          <a:p>
            <a:pPr marL="285743" indent="-285743">
              <a:buFont typeface="Wingdings" panose="05000000000000000000" pitchFamily="2" charset="2"/>
              <a:buChar char="ü"/>
            </a:pPr>
            <a:r>
              <a:rPr lang="es-CO" sz="1600" i="1" dirty="0"/>
              <a:t>Fijamos tasa y cuotas fijas hasta el final del plazo </a:t>
            </a:r>
            <a:r>
              <a:rPr lang="es-CO" sz="1600" dirty="0"/>
              <a:t>(Mundo mujer, 2021)</a:t>
            </a:r>
          </a:p>
        </p:txBody>
      </p:sp>
      <p:sp>
        <p:nvSpPr>
          <p:cNvPr id="11" name="Título 8">
            <a:extLst>
              <a:ext uri="{FF2B5EF4-FFF2-40B4-BE49-F238E27FC236}">
                <a16:creationId xmlns:a16="http://schemas.microsoft.com/office/drawing/2014/main" id="{49F0B005-D4C0-4E73-AB17-E5A3E743C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013" y="358379"/>
            <a:ext cx="6122987" cy="536971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400" b="1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latin typeface="Century Gothic"/>
              </a:rPr>
              <a:t>ENTIDADES FINANCIERAS:</a:t>
            </a:r>
          </a:p>
        </p:txBody>
      </p:sp>
    </p:spTree>
    <p:extLst>
      <p:ext uri="{BB962C8B-B14F-4D97-AF65-F5344CB8AC3E}">
        <p14:creationId xmlns:p14="http://schemas.microsoft.com/office/powerpoint/2010/main" val="322442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3" t="25555" r="9292" b="28889"/>
          <a:stretch/>
        </p:blipFill>
        <p:spPr>
          <a:xfrm>
            <a:off x="485775" y="1089147"/>
            <a:ext cx="2038350" cy="781050"/>
          </a:xfrm>
          <a:prstGeom prst="rect">
            <a:avLst/>
          </a:prstGeom>
        </p:spPr>
      </p:pic>
      <p:sp>
        <p:nvSpPr>
          <p:cNvPr id="8" name="AutoShape 1" descr="Icono activos fijos"/>
          <p:cNvSpPr>
            <a:spLocks noChangeAspect="1" noChangeArrowheads="1"/>
          </p:cNvSpPr>
          <p:nvPr/>
        </p:nvSpPr>
        <p:spPr bwMode="auto">
          <a:xfrm>
            <a:off x="2524428" y="1313619"/>
            <a:ext cx="1762869" cy="11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9" name="AutoShape 2" descr="icono capital de trabajo"/>
          <p:cNvSpPr>
            <a:spLocks noChangeAspect="1" noChangeArrowheads="1"/>
          </p:cNvSpPr>
          <p:nvPr/>
        </p:nvSpPr>
        <p:spPr bwMode="auto">
          <a:xfrm>
            <a:off x="2524428" y="1313619"/>
            <a:ext cx="1762869" cy="11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1" name="Rectángulo 10"/>
          <p:cNvSpPr/>
          <p:nvPr/>
        </p:nvSpPr>
        <p:spPr>
          <a:xfrm>
            <a:off x="93405" y="1808474"/>
            <a:ext cx="381768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3" indent="-285743" fontAlgn="ctr">
              <a:buFont typeface="Wingdings" panose="05000000000000000000" pitchFamily="2" charset="2"/>
              <a:buChar char="ü"/>
            </a:pPr>
            <a:r>
              <a:rPr lang="es-CO" sz="1600" i="1" dirty="0"/>
              <a:t>Activo fijo: "Línea de crédito destinada exclusivamente para adquirir activos fijos nuevos o usados; maquinaria, equipo o inmuebles para el negocio</a:t>
            </a:r>
            <a:r>
              <a:rPr lang="es-CO" sz="1600" dirty="0"/>
              <a:t>”(Banco W, 2021)</a:t>
            </a:r>
          </a:p>
          <a:p>
            <a:pPr marL="285743" indent="-285743" fontAlgn="ctr">
              <a:buFont typeface="Wingdings" panose="05000000000000000000" pitchFamily="2" charset="2"/>
              <a:buChar char="ü"/>
            </a:pPr>
            <a:r>
              <a:rPr lang="es-CO" sz="1600" i="1" dirty="0"/>
              <a:t>Capital de trabajo: “Línea de crédito destinada exclusivamente para capital de trabajo; adquirir materia prima, insumos, inventarios y demás gastos operativos y de funcionamiento”(</a:t>
            </a:r>
            <a:r>
              <a:rPr lang="es-CO" sz="1600" dirty="0"/>
              <a:t>Banco W, 2021)</a:t>
            </a:r>
          </a:p>
          <a:p>
            <a:pPr fontAlgn="ctr"/>
            <a:endParaRPr lang="es-CO" sz="1600" dirty="0"/>
          </a:p>
          <a:p>
            <a:pPr fontAlgn="ctr"/>
            <a:endParaRPr lang="es-CO" dirty="0"/>
          </a:p>
        </p:txBody>
      </p:sp>
      <p:sp>
        <p:nvSpPr>
          <p:cNvPr id="12" name="Rectángulo 11"/>
          <p:cNvSpPr/>
          <p:nvPr/>
        </p:nvSpPr>
        <p:spPr>
          <a:xfrm>
            <a:off x="2524127" y="1433098"/>
            <a:ext cx="4865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i="1" dirty="0">
                <a:solidFill>
                  <a:srgbClr val="FF6B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manistmedium"/>
              </a:rPr>
              <a:t>Crédito para el fortalecimiento del negocio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3914777" y="2278681"/>
            <a:ext cx="513581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3" indent="-285743">
              <a:buFont typeface="Wingdings" panose="05000000000000000000" pitchFamily="2" charset="2"/>
              <a:buChar char="ü"/>
            </a:pPr>
            <a:r>
              <a:rPr lang="es-CO" sz="1600" i="1" dirty="0"/>
              <a:t>Antigüedad mínima del negocio: 1 año.</a:t>
            </a:r>
          </a:p>
          <a:p>
            <a:pPr marL="285743" indent="-285743">
              <a:buFont typeface="Wingdings" panose="05000000000000000000" pitchFamily="2" charset="2"/>
              <a:buChar char="ü"/>
            </a:pPr>
            <a:r>
              <a:rPr lang="es-CO" sz="1600" i="1" dirty="0"/>
              <a:t>Monto: desde 1 SMMLV hasta 120 SMMLV</a:t>
            </a:r>
            <a:r>
              <a:rPr lang="es-CO" sz="1600" dirty="0"/>
              <a:t>(Banco W, 2021)</a:t>
            </a:r>
          </a:p>
          <a:p>
            <a:pPr marL="285743" indent="-285743">
              <a:buFont typeface="Wingdings" panose="05000000000000000000" pitchFamily="2" charset="2"/>
              <a:buChar char="ü"/>
            </a:pPr>
            <a:r>
              <a:rPr lang="es-CO" sz="1600" i="1" dirty="0"/>
              <a:t>Tasa fija durante toda la vigencia del préstamo</a:t>
            </a:r>
            <a:r>
              <a:rPr lang="es-CO" sz="1600" dirty="0"/>
              <a:t>(Banco W, 2021)</a:t>
            </a:r>
          </a:p>
          <a:p>
            <a:pPr marL="285743" indent="-285743">
              <a:buFont typeface="Wingdings" panose="05000000000000000000" pitchFamily="2" charset="2"/>
              <a:buChar char="ü"/>
            </a:pPr>
            <a:r>
              <a:rPr lang="es-CO" sz="1600" i="1" dirty="0"/>
              <a:t>El plazo será dado de acuerdo al monto y al tipo de cliente</a:t>
            </a:r>
            <a:r>
              <a:rPr lang="es-CO" sz="1600" dirty="0"/>
              <a:t>(Banco W, 2021)</a:t>
            </a:r>
          </a:p>
          <a:p>
            <a:pPr marL="285743" indent="-285743">
              <a:buFont typeface="Wingdings" panose="05000000000000000000" pitchFamily="2" charset="2"/>
              <a:buChar char="ü"/>
            </a:pPr>
            <a:r>
              <a:rPr lang="es-CO" sz="1600" i="1" dirty="0"/>
              <a:t>Tienes la opción de ahorrar mientras pagas tu crédito con nuestro </a:t>
            </a:r>
            <a:r>
              <a:rPr lang="es-CO" sz="1600" i="1" dirty="0" err="1"/>
              <a:t>Pagahorro</a:t>
            </a:r>
            <a:r>
              <a:rPr lang="es-CO" sz="1600" dirty="0"/>
              <a:t>(Banco W, 2021)</a:t>
            </a:r>
          </a:p>
          <a:p>
            <a:pPr marL="285743" indent="-285743">
              <a:buFont typeface="Wingdings" panose="05000000000000000000" pitchFamily="2" charset="2"/>
              <a:buChar char="ü"/>
            </a:pPr>
            <a:r>
              <a:rPr lang="es-CO" sz="1600" i="1" dirty="0"/>
              <a:t>Se otorga a clientes nuevos, renovación y preferenciales</a:t>
            </a:r>
            <a:r>
              <a:rPr lang="es-CO" sz="1800" dirty="0"/>
              <a:t>(Banco W, 2021)</a:t>
            </a:r>
          </a:p>
          <a:p>
            <a:pPr marL="285743" indent="-285743">
              <a:buFont typeface="Wingdings" panose="05000000000000000000" pitchFamily="2" charset="2"/>
              <a:buChar char="ü"/>
            </a:pPr>
            <a:endParaRPr lang="es-CO" dirty="0">
              <a:solidFill>
                <a:srgbClr val="5A5D5E"/>
              </a:solidFill>
              <a:latin typeface="geomanist_regularregular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287296" y="1969087"/>
            <a:ext cx="1863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cs typeface="Century Gothic"/>
              </a:rPr>
              <a:t>Características</a:t>
            </a:r>
          </a:p>
        </p:txBody>
      </p:sp>
      <p:sp>
        <p:nvSpPr>
          <p:cNvPr id="15" name="Título 8">
            <a:extLst>
              <a:ext uri="{FF2B5EF4-FFF2-40B4-BE49-F238E27FC236}">
                <a16:creationId xmlns:a16="http://schemas.microsoft.com/office/drawing/2014/main" id="{852FF045-79C7-458D-A69D-1FFDF4FC7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013" y="358379"/>
            <a:ext cx="6122987" cy="536971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400" b="1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latin typeface="Century Gothic"/>
              </a:rPr>
              <a:t>ENTIDADES FINANCIERAS:</a:t>
            </a:r>
          </a:p>
        </p:txBody>
      </p:sp>
    </p:spTree>
    <p:extLst>
      <p:ext uri="{BB962C8B-B14F-4D97-AF65-F5344CB8AC3E}">
        <p14:creationId xmlns:p14="http://schemas.microsoft.com/office/powerpoint/2010/main" val="183815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6821" t="29783" r="6386" b="18587"/>
          <a:stretch/>
        </p:blipFill>
        <p:spPr>
          <a:xfrm>
            <a:off x="409575" y="1631840"/>
            <a:ext cx="8648700" cy="2723413"/>
          </a:xfrm>
          <a:prstGeom prst="rect">
            <a:avLst/>
          </a:prstGeom>
        </p:spPr>
      </p:pic>
      <p:sp>
        <p:nvSpPr>
          <p:cNvPr id="7" name="Título 8">
            <a:extLst>
              <a:ext uri="{FF2B5EF4-FFF2-40B4-BE49-F238E27FC236}">
                <a16:creationId xmlns:a16="http://schemas.microsoft.com/office/drawing/2014/main" id="{5018C576-1D67-4592-8EDB-8FFD78932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013" y="358379"/>
            <a:ext cx="6122987" cy="536971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400" b="1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latin typeface="Century Gothic"/>
              </a:rPr>
              <a:t>ENTIDADES FINANCIERAS: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0B47B86-5279-410F-95F6-0C7C7C61A933}"/>
              </a:ext>
            </a:extLst>
          </p:cNvPr>
          <p:cNvSpPr txBox="1"/>
          <p:nvPr/>
        </p:nvSpPr>
        <p:spPr>
          <a:xfrm>
            <a:off x="501227" y="4355253"/>
            <a:ext cx="438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Fuente: Banco W, (2021).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5273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1155" y1="40500" x2="85657" y2="39500"/>
                        <a14:foregroundMark x1="33068" y1="56000" x2="77689" y2="57000"/>
                        <a14:foregroundMark x1="30279" y1="55000" x2="80876" y2="60500"/>
                        <a14:foregroundMark x1="31474" y1="60500" x2="71315" y2="60500"/>
                        <a14:foregroundMark x1="32271" y1="54000" x2="29482" y2="6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66" t="17000" r="11156" b="34500"/>
          <a:stretch/>
        </p:blipFill>
        <p:spPr>
          <a:xfrm>
            <a:off x="577849" y="895350"/>
            <a:ext cx="1924050" cy="92392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516732" y="1207309"/>
            <a:ext cx="17876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i="1" dirty="0">
                <a:solidFill>
                  <a:srgbClr val="8720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Agromujer </a:t>
            </a:r>
          </a:p>
          <a:p>
            <a:r>
              <a:rPr lang="es-CO" b="1" i="1" dirty="0">
                <a:solidFill>
                  <a:srgbClr val="8720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emprendedora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 rot="10800000" flipH="1" flipV="1">
            <a:off x="0" y="1850291"/>
            <a:ext cx="4899494" cy="329320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46" indent="-171446" defTabSz="914378">
              <a:buFont typeface="Wingdings" panose="05000000000000000000" pitchFamily="2" charset="2"/>
              <a:buChar char="ü"/>
            </a:pPr>
            <a:r>
              <a:rPr lang="es-CO" altLang="es-CO" sz="1600" i="1" dirty="0">
                <a:latin typeface="+mn-lt"/>
              </a:rPr>
              <a:t>Cuotas flexibles: Pague su cuota cuando tenga el producido de su cultivo acogiéndose a pagos irregulares </a:t>
            </a:r>
            <a:r>
              <a:rPr lang="es-CO" altLang="es-CO" sz="1600" dirty="0">
                <a:latin typeface="+mn-lt"/>
              </a:rPr>
              <a:t>(Fundación de la mujer, 2021) .</a:t>
            </a:r>
          </a:p>
          <a:p>
            <a:pPr marL="171446" indent="-171446" defTabSz="914378">
              <a:buFont typeface="Wingdings" panose="05000000000000000000" pitchFamily="2" charset="2"/>
              <a:buChar char="ü"/>
            </a:pPr>
            <a:r>
              <a:rPr lang="es-CO" altLang="es-CO" sz="1600" i="1" dirty="0">
                <a:latin typeface="+mn-lt"/>
              </a:rPr>
              <a:t>Plazos de pago amplios: Desde 3 hasta 24 meses para pagar su crédito</a:t>
            </a:r>
            <a:r>
              <a:rPr lang="es-CO" altLang="es-CO" sz="1600" dirty="0">
                <a:latin typeface="+mn-lt"/>
              </a:rPr>
              <a:t>(Fundación de la mujer, 2021) .</a:t>
            </a:r>
          </a:p>
          <a:p>
            <a:pPr marL="171446" indent="-171446" defTabSz="914378">
              <a:buFont typeface="Wingdings" panose="05000000000000000000" pitchFamily="2" charset="2"/>
              <a:buChar char="ü"/>
            </a:pPr>
            <a:r>
              <a:rPr lang="es-CO" altLang="es-CO" sz="1600" i="1" dirty="0">
                <a:latin typeface="+mn-lt"/>
              </a:rPr>
              <a:t>No necesita vida crediticia: Para montos hasta 3 SMLMV se acepta que firme solamente la mujer titular del crédito</a:t>
            </a:r>
            <a:r>
              <a:rPr lang="es-CO" altLang="es-CO" sz="1600" dirty="0">
                <a:latin typeface="+mn-lt"/>
              </a:rPr>
              <a:t>(Fundación de la mujer, 2021) .</a:t>
            </a:r>
          </a:p>
          <a:p>
            <a:pPr marL="171446" indent="-171446" defTabSz="914378">
              <a:buFont typeface="Wingdings" panose="05000000000000000000" pitchFamily="2" charset="2"/>
              <a:buChar char="ü"/>
            </a:pPr>
            <a:r>
              <a:rPr lang="es-CO" altLang="es-CO" sz="1600" i="1" dirty="0">
                <a:latin typeface="+mn-lt"/>
              </a:rPr>
              <a:t>No cobramos estudio de crédito: Lo asesoramos de forma especializada sin costo</a:t>
            </a:r>
          </a:p>
        </p:txBody>
      </p:sp>
      <p:sp>
        <p:nvSpPr>
          <p:cNvPr id="9" name="AutoShape 3" descr="smile"/>
          <p:cNvSpPr>
            <a:spLocks noChangeAspect="1" noChangeArrowheads="1"/>
          </p:cNvSpPr>
          <p:nvPr/>
        </p:nvSpPr>
        <p:spPr bwMode="auto">
          <a:xfrm>
            <a:off x="45720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AutoShape 4" descr="create"/>
          <p:cNvSpPr>
            <a:spLocks noChangeAspect="1" noChangeArrowheads="1"/>
          </p:cNvSpPr>
          <p:nvPr/>
        </p:nvSpPr>
        <p:spPr bwMode="auto">
          <a:xfrm>
            <a:off x="4572000" y="4111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1" name="AutoShape 5" descr="earth"/>
          <p:cNvSpPr>
            <a:spLocks noChangeAspect="1" noChangeArrowheads="1"/>
          </p:cNvSpPr>
          <p:nvPr/>
        </p:nvSpPr>
        <p:spPr bwMode="auto">
          <a:xfrm>
            <a:off x="4572000" y="9588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2" name="Rectángulo 11"/>
          <p:cNvSpPr/>
          <p:nvPr/>
        </p:nvSpPr>
        <p:spPr>
          <a:xfrm>
            <a:off x="495745" y="1634609"/>
            <a:ext cx="18630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cs typeface="Century Gothic"/>
              </a:rPr>
              <a:t>Características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82" b="93750" l="9408" r="89199">
                        <a14:foregroundMark x1="37979" y1="5682" x2="56794" y2="5682"/>
                        <a14:foregroundMark x1="24042" y1="67614" x2="67944" y2="90909"/>
                        <a14:foregroundMark x1="27875" y1="93750" x2="68641" y2="68750"/>
                        <a14:foregroundMark x1="28223" y1="88636" x2="67596" y2="87500"/>
                        <a14:foregroundMark x1="23693" y1="71591" x2="69338" y2="70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05" t="1219" r="28147" b="5036"/>
          <a:stretch/>
        </p:blipFill>
        <p:spPr>
          <a:xfrm>
            <a:off x="7839079" y="1158755"/>
            <a:ext cx="1095375" cy="104128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6"/>
          <a:srcRect l="9494" t="9461" r="29385" b="22191"/>
          <a:stretch/>
        </p:blipFill>
        <p:spPr>
          <a:xfrm>
            <a:off x="5124455" y="2295568"/>
            <a:ext cx="3768649" cy="2369343"/>
          </a:xfrm>
          <a:prstGeom prst="rect">
            <a:avLst/>
          </a:prstGeom>
        </p:spPr>
      </p:pic>
      <p:sp>
        <p:nvSpPr>
          <p:cNvPr id="15" name="Título 8">
            <a:extLst>
              <a:ext uri="{FF2B5EF4-FFF2-40B4-BE49-F238E27FC236}">
                <a16:creationId xmlns:a16="http://schemas.microsoft.com/office/drawing/2014/main" id="{2A757BFA-64E4-460E-A26A-828279D37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013" y="358379"/>
            <a:ext cx="6122987" cy="536971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400" b="1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latin typeface="Century Gothic"/>
              </a:rPr>
              <a:t>ENTIDADES FINANCIERAS: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39FC99C-AA0E-43CD-AC02-E97B0F7A93EA}"/>
              </a:ext>
            </a:extLst>
          </p:cNvPr>
          <p:cNvSpPr txBox="1"/>
          <p:nvPr/>
        </p:nvSpPr>
        <p:spPr>
          <a:xfrm>
            <a:off x="5246375" y="4581921"/>
            <a:ext cx="2834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Fuente: Banco Agrario, (2021)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308547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266E179-61AC-452C-912E-86F032AA3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63" y="1953999"/>
            <a:ext cx="3519962" cy="1477328"/>
          </a:xfrm>
        </p:spPr>
        <p:txBody>
          <a:bodyPr/>
          <a:lstStyle/>
          <a:p>
            <a:r>
              <a:rPr lang="es-MX" sz="44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Gracias</a:t>
            </a:r>
            <a:endParaRPr lang="es-CO" sz="44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6215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FINANZAS PERSONALES.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44508" y="1248875"/>
            <a:ext cx="1661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Introducción</a:t>
            </a:r>
            <a:r>
              <a:rPr lang="es-CO" sz="16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:</a:t>
            </a:r>
          </a:p>
        </p:txBody>
      </p:sp>
      <p:sp>
        <p:nvSpPr>
          <p:cNvPr id="5" name="Marcador de contenido 3">
            <a:extLst>
              <a:ext uri="{FF2B5EF4-FFF2-40B4-BE49-F238E27FC236}">
                <a16:creationId xmlns:a16="http://schemas.microsoft.com/office/drawing/2014/main" id="{F26A9DE7-3AB9-4CCF-9E2C-E6DC8642B45A}"/>
              </a:ext>
            </a:extLst>
          </p:cNvPr>
          <p:cNvSpPr txBox="1">
            <a:spLocks/>
          </p:cNvSpPr>
          <p:nvPr/>
        </p:nvSpPr>
        <p:spPr>
          <a:xfrm>
            <a:off x="3609976" y="3000375"/>
            <a:ext cx="5407722" cy="214312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1400" dirty="0"/>
              <a:t>Con el propósito de agradecer a la mujer emprendedora del sector rural por su gran labor, se realiza esta cartilla y en ella se podrá encontrar la temática y conocimientos necesarios acerca de las finanzas personales; pensando en ellas la temática, terminología y actividades están realizadas de manera clara y precisa para su entendimiento</a:t>
            </a:r>
          </a:p>
          <a:p>
            <a:pPr marL="0" indent="0" algn="ctr">
              <a:buNone/>
            </a:pPr>
            <a:r>
              <a:rPr lang="es-CO" sz="1400" dirty="0"/>
              <a:t>Por otro lado se debe resaltar la amabilidad, gentileza, cordialidad y demás virtudes.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A657AA8-4271-44B1-AC8C-7F5CBCE4CC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1667" l="9957" r="91342">
                        <a14:foregroundMark x1="16883" y1="91667" x2="17316" y2="80000"/>
                        <a14:foregroundMark x1="12987" y1="57083" x2="17749" y2="45417"/>
                        <a14:foregroundMark x1="17749" y1="45417" x2="16883" y2="45417"/>
                        <a14:foregroundMark x1="53247" y1="91667" x2="53680" y2="84167"/>
                        <a14:foregroundMark x1="41126" y1="65833" x2="51082" y2="59583"/>
                        <a14:foregroundMark x1="51082" y1="59583" x2="51082" y2="59583"/>
                        <a14:foregroundMark x1="49784" y1="68333" x2="57576" y2="63750"/>
                        <a14:foregroundMark x1="55411" y1="59167" x2="46320" y2="65833"/>
                        <a14:foregroundMark x1="46320" y1="65833" x2="46320" y2="65833"/>
                        <a14:foregroundMark x1="70130" y1="71667" x2="91342" y2="90417"/>
                        <a14:foregroundMark x1="89610" y1="65417" x2="76623" y2="77083"/>
                        <a14:foregroundMark x1="85714" y1="73333" x2="90476" y2="77500"/>
                        <a14:foregroundMark x1="74026" y1="78750" x2="71861" y2="81250"/>
                      </a14:backgroundRemoval>
                    </a14:imgEffect>
                  </a14:imgLayer>
                </a14:imgProps>
              </a:ext>
            </a:extLst>
          </a:blip>
          <a:srcRect l="8948" t="24443" r="6610"/>
          <a:stretch/>
        </p:blipFill>
        <p:spPr>
          <a:xfrm>
            <a:off x="86060" y="2890520"/>
            <a:ext cx="2554160" cy="2445589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B131D7D-1163-48BA-8F08-BD793E3B7C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00" b="90000" l="9957" r="89610">
                        <a14:foregroundMark x1="54113" y1="7500" x2="72727" y2="44583"/>
                        <a14:foregroundMark x1="72727" y1="44583" x2="81818" y2="53333"/>
                        <a14:foregroundMark x1="78788" y1="25833" x2="57143" y2="25000"/>
                        <a14:foregroundMark x1="57143" y1="25000" x2="43723" y2="26667"/>
                        <a14:foregroundMark x1="87879" y1="55000" x2="78788" y2="33750"/>
                        <a14:foregroundMark x1="78788" y1="33750" x2="73593" y2="28333"/>
                        <a14:foregroundMark x1="48918" y1="48333" x2="47619" y2="37500"/>
                        <a14:foregroundMark x1="48485" y1="15000" x2="46320" y2="22917"/>
                        <a14:backgroundMark x1="26407" y1="28333" x2="34199" y2="61667"/>
                        <a14:backgroundMark x1="34199" y1="61667" x2="45022" y2="81250"/>
                      </a14:backgroundRemoval>
                    </a14:imgEffect>
                  </a14:imgLayer>
                </a14:imgProps>
              </a:ext>
            </a:extLst>
          </a:blip>
          <a:srcRect l="43065" t="4441" r="8435" b="44855"/>
          <a:stretch/>
        </p:blipFill>
        <p:spPr>
          <a:xfrm flipH="1">
            <a:off x="6048373" y="1173083"/>
            <a:ext cx="1581152" cy="171743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ED036087-1710-41FC-AA9A-24C47C0EC8CF}"/>
              </a:ext>
            </a:extLst>
          </p:cNvPr>
          <p:cNvSpPr txBox="1"/>
          <p:nvPr/>
        </p:nvSpPr>
        <p:spPr>
          <a:xfrm>
            <a:off x="442915" y="1768458"/>
            <a:ext cx="46577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CO" sz="1400" dirty="0"/>
              <a:t>A través de los años el sector rural ha generado gran impacto en la sociedad debido a sus diversas actividades económicas y culturales de las cuales el mundo se ve beneficiado por medio de la agricultura, ganadería, artesanía, minería entre otros.</a:t>
            </a:r>
          </a:p>
        </p:txBody>
      </p:sp>
    </p:spTree>
    <p:extLst>
      <p:ext uri="{BB962C8B-B14F-4D97-AF65-F5344CB8AC3E}">
        <p14:creationId xmlns:p14="http://schemas.microsoft.com/office/powerpoint/2010/main" val="239864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AE6F7D63-3C7F-4158-AF47-A5DFCD0FF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Contenido</a:t>
            </a:r>
            <a:endParaRPr lang="es-CO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FDCE3B43-056D-4B99-8391-32A2182B67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8566729"/>
              </p:ext>
            </p:extLst>
          </p:nvPr>
        </p:nvGraphicFramePr>
        <p:xfrm>
          <a:off x="1299616" y="851339"/>
          <a:ext cx="6929984" cy="408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8729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26A9DE7-3AB9-4CCF-9E2C-E6DC8642B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1719" y="1665275"/>
            <a:ext cx="2791868" cy="3019843"/>
          </a:xfrm>
        </p:spPr>
        <p:txBody>
          <a:bodyPr>
            <a:noAutofit/>
          </a:bodyPr>
          <a:lstStyle/>
          <a:p>
            <a:pPr algn="ctr"/>
            <a:r>
              <a:rPr lang="es-CO" sz="1200" dirty="0"/>
              <a:t>Las finanzas económicas estudian las diversas áreas y metodologías para la administración de los recursos obtenidos por las entidades económicas (familias, empresas y estado). Brindando bases en la administración, adquisición, inversión y ahorro; por medio de bienes de capital (maquinarias, terrenos, casas, animales y otros), bonos, acciones, títulos valor, cdts , dinero, etc.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C9B7308-AF04-43A4-9EBC-387FED9C64C5}"/>
              </a:ext>
            </a:extLst>
          </p:cNvPr>
          <p:cNvSpPr/>
          <p:nvPr/>
        </p:nvSpPr>
        <p:spPr>
          <a:xfrm>
            <a:off x="2189660" y="1303491"/>
            <a:ext cx="12346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6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cs typeface="Century Gothic"/>
              </a:rPr>
              <a:t>Definición: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3750" l="46250" r="90000">
                        <a14:foregroundMark x1="65833" y1="39583" x2="73750" y2="39167"/>
                        <a14:foregroundMark x1="79167" y1="47500" x2="76250" y2="47500"/>
                        <a14:foregroundMark x1="62917" y1="91250" x2="74583" y2="7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67" t="7056" r="10887" b="4414"/>
          <a:stretch/>
        </p:blipFill>
        <p:spPr>
          <a:xfrm>
            <a:off x="-9839" y="1472770"/>
            <a:ext cx="1583020" cy="3404855"/>
          </a:xfrm>
          <a:prstGeom prst="rect">
            <a:avLst/>
          </a:prstGeom>
          <a:effectLst>
            <a:glow rad="63500">
              <a:srgbClr val="A92AE2">
                <a:alpha val="40000"/>
              </a:srgbClr>
            </a:glow>
          </a:effectLst>
        </p:spPr>
      </p:pic>
      <p:sp>
        <p:nvSpPr>
          <p:cNvPr id="7" name="Marcador de contenido 3">
            <a:extLst>
              <a:ext uri="{FF2B5EF4-FFF2-40B4-BE49-F238E27FC236}">
                <a16:creationId xmlns:a16="http://schemas.microsoft.com/office/drawing/2014/main" id="{88429491-C9F9-41EA-8093-397E2A4FF044}"/>
              </a:ext>
            </a:extLst>
          </p:cNvPr>
          <p:cNvSpPr txBox="1">
            <a:spLocks/>
          </p:cNvSpPr>
          <p:nvPr/>
        </p:nvSpPr>
        <p:spPr>
          <a:xfrm>
            <a:off x="5495925" y="1745838"/>
            <a:ext cx="3493157" cy="3019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457189" rtl="0" eaLnBrk="1" latinLnBrk="0" hangingPunct="1">
              <a:lnSpc>
                <a:spcPct val="15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Century Gothic"/>
              </a:defRPr>
            </a:lvl1pPr>
            <a:lvl2pPr marL="457189" indent="0" algn="just" defTabSz="457189" rtl="0" eaLnBrk="1" latinLnBrk="0" hangingPunct="1">
              <a:lnSpc>
                <a:spcPct val="150000"/>
              </a:lnSpc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Century Gothic"/>
              </a:defRPr>
            </a:lvl2pPr>
            <a:lvl3pPr marL="914378" indent="0" algn="just" defTabSz="457189" rtl="0" eaLnBrk="1" latinLnBrk="0" hangingPunct="1">
              <a:lnSpc>
                <a:spcPct val="150000"/>
              </a:lnSpc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Century Gothic"/>
              </a:defRPr>
            </a:lvl3pPr>
            <a:lvl4pPr marL="1371566" indent="0" algn="just" defTabSz="457189" rtl="0" eaLnBrk="1" latinLnBrk="0" hangingPunct="1">
              <a:lnSpc>
                <a:spcPct val="1500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Century Gothic"/>
              </a:defRPr>
            </a:lvl4pPr>
            <a:lvl5pPr marL="1828754" indent="0" algn="just" defTabSz="457189" rtl="0" eaLnBrk="1" latinLnBrk="0" hangingPunct="1">
              <a:lnSpc>
                <a:spcPct val="1500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Century Gothic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200" dirty="0"/>
              <a:t>El objetivo principal de esta cartilla es brindar conocimientos acerca de las finanzas personales a las mujer emprendedoras del sector rural; para que se tomen decisiones adecuadas e informadas para ellas y sus familias con el fin de mejorar el manejo de sus bienes. Por medio del  buen control y gestión de sus recursos, conociendo al detalle todos sus ingresos y gastos, para lograr alcanzar sus metas y proyectos a un corto, mediano y largo plazo.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789B8C-8CD9-4267-B180-046A70689BD9}"/>
              </a:ext>
            </a:extLst>
          </p:cNvPr>
          <p:cNvSpPr/>
          <p:nvPr/>
        </p:nvSpPr>
        <p:spPr>
          <a:xfrm>
            <a:off x="6695718" y="1328850"/>
            <a:ext cx="10935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6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Objetivo: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706F7FD-CC5D-4E16-8DCB-43932E174D7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30" t="16206" r="15757" b="17287"/>
          <a:stretch/>
        </p:blipFill>
        <p:spPr>
          <a:xfrm>
            <a:off x="4040772" y="2264568"/>
            <a:ext cx="1455153" cy="182125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4C0D2F46-9D72-434C-A9AC-00B561678CB9}"/>
              </a:ext>
            </a:extLst>
          </p:cNvPr>
          <p:cNvSpPr/>
          <p:nvPr/>
        </p:nvSpPr>
        <p:spPr>
          <a:xfrm>
            <a:off x="2647950" y="361832"/>
            <a:ext cx="6401462" cy="48772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400" b="1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latin typeface="Century Gothic"/>
              </a:rPr>
              <a:t>CONCEPTOS BÁSICOS:</a:t>
            </a:r>
          </a:p>
        </p:txBody>
      </p:sp>
    </p:spTree>
    <p:extLst>
      <p:ext uri="{BB962C8B-B14F-4D97-AF65-F5344CB8AC3E}">
        <p14:creationId xmlns:p14="http://schemas.microsoft.com/office/powerpoint/2010/main" val="395894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  <p:bldP spid="7" grpId="0"/>
      <p:bldP spid="8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28894" y="1347105"/>
            <a:ext cx="2199610" cy="1121867"/>
          </a:xfrm>
        </p:spPr>
        <p:txBody>
          <a:bodyPr>
            <a:noAutofit/>
          </a:bodyPr>
          <a:lstStyle/>
          <a:p>
            <a:pPr marL="171450" indent="-1714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CO" sz="11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Activos: </a:t>
            </a:r>
            <a:r>
              <a:rPr lang="es-CO" sz="1100" dirty="0">
                <a:cs typeface="+mn-cs"/>
              </a:rPr>
              <a:t>Son los bienes de larga duración que se posee, como, por ejemplo: casas e inmuebles, terreros, carros, maquinarias, entre otros.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7" b="100000" l="1154" r="96538">
                        <a14:foregroundMark x1="31538" y1="95417" x2="60000" y2="79167"/>
                        <a14:foregroundMark x1="41923" y1="59583" x2="55000" y2="60000"/>
                        <a14:foregroundMark x1="50769" y1="95000" x2="61154" y2="84167"/>
                        <a14:foregroundMark x1="74231" y1="23333" x2="82308" y2="8333"/>
                        <a14:foregroundMark x1="39231" y1="13333" x2="69231" y2="47083"/>
                        <a14:foregroundMark x1="40385" y1="14167" x2="58846" y2="14167"/>
                        <a14:foregroundMark x1="37308" y1="14583" x2="25000" y2="33750"/>
                        <a14:foregroundMark x1="28846" y1="50833" x2="25769" y2="34583"/>
                        <a14:foregroundMark x1="58077" y1="17083" x2="70385" y2="37083"/>
                        <a14:foregroundMark x1="60000" y1="15417" x2="70000" y2="32083"/>
                        <a14:foregroundMark x1="59615" y1="96250" x2="47692" y2="77917"/>
                        <a14:foregroundMark x1="64231" y1="95417" x2="61923" y2="82500"/>
                        <a14:foregroundMark x1="48846" y1="95417" x2="36538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87" y="1320745"/>
            <a:ext cx="1118520" cy="1032480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40AD301-2FD1-40F0-BBFD-63A9EE293D39}"/>
              </a:ext>
            </a:extLst>
          </p:cNvPr>
          <p:cNvSpPr txBox="1"/>
          <p:nvPr/>
        </p:nvSpPr>
        <p:spPr>
          <a:xfrm>
            <a:off x="-39220" y="2551938"/>
            <a:ext cx="2809733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892" indent="-342892">
              <a:buFont typeface="Wingdings" panose="05000000000000000000" pitchFamily="2" charset="2"/>
              <a:buChar char="ü"/>
            </a:pPr>
            <a:r>
              <a:rPr lang="es-CO" sz="11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Pasivos: </a:t>
            </a:r>
            <a:r>
              <a:rPr lang="es-CO" sz="1100" dirty="0"/>
              <a:t>Corresponde a las deudas adquiridas con terceros. Como, por ejemplo: Tarjeta de crédito, créditos, deudas con familiares o amigos.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41F385D-E18D-412E-B9AF-85332C9D2D00}"/>
              </a:ext>
            </a:extLst>
          </p:cNvPr>
          <p:cNvSpPr txBox="1"/>
          <p:nvPr/>
        </p:nvSpPr>
        <p:spPr>
          <a:xfrm>
            <a:off x="1365647" y="3659801"/>
            <a:ext cx="2564606" cy="1121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892" indent="-342892">
              <a:buFont typeface="Wingdings" panose="05000000000000000000" pitchFamily="2" charset="2"/>
              <a:buChar char="ü"/>
            </a:pPr>
            <a:r>
              <a:rPr lang="es-CO" sz="11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Patrimonio: </a:t>
            </a:r>
            <a:r>
              <a:rPr lang="es-CO" sz="1100" dirty="0"/>
              <a:t>Es el resultado que obtenemos luego de coger nuestros activos y restarle los pasivos, en pocas palabras es lo que en realidad nos pertenece 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5422244-8265-4379-98F9-63C29FBBB4AE}"/>
              </a:ext>
            </a:extLst>
          </p:cNvPr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67" b="95833" l="1370" r="96347">
                        <a14:foregroundMark x1="30137" y1="78750" x2="23288" y2="76250"/>
                        <a14:foregroundMark x1="31963" y1="75417" x2="27397" y2="70833"/>
                        <a14:foregroundMark x1="35616" y1="72500" x2="32420" y2="67083"/>
                        <a14:foregroundMark x1="79909" y1="73750" x2="84475" y2="67917"/>
                        <a14:foregroundMark x1="82648" y1="76250" x2="89498" y2="70833"/>
                        <a14:foregroundMark x1="84932" y1="79583" x2="91781" y2="7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30" t="13131" r="2680" b="6469"/>
          <a:stretch/>
        </p:blipFill>
        <p:spPr>
          <a:xfrm>
            <a:off x="164287" y="3589003"/>
            <a:ext cx="1403985" cy="133798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31A1EACF-0D15-4970-9F6D-60AA4B9DE6A2}"/>
              </a:ext>
            </a:extLst>
          </p:cNvPr>
          <p:cNvGrpSpPr/>
          <p:nvPr/>
        </p:nvGrpSpPr>
        <p:grpSpPr>
          <a:xfrm>
            <a:off x="4393057" y="2524243"/>
            <a:ext cx="4320926" cy="2760722"/>
            <a:chOff x="1488955" y="1301726"/>
            <a:chExt cx="7533125" cy="3777011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DDC0743A-2BD6-438E-A55B-2F02B35D5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363" y="3832088"/>
              <a:ext cx="844631" cy="844631"/>
            </a:xfrm>
            <a:prstGeom prst="rect">
              <a:avLst/>
            </a:prstGeom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E73C4D57-0E77-41E5-8998-110C806E0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1504" y="2733193"/>
              <a:ext cx="975310" cy="975310"/>
            </a:xfrm>
            <a:prstGeom prst="rect">
              <a:avLst/>
            </a:prstGeom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</p:pic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C8044131-7695-46E9-9289-1CEB582003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11049" y="1301726"/>
              <a:ext cx="9739" cy="3413086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glow rad="63500">
                <a:srgbClr val="D411D9">
                  <a:alpha val="40000"/>
                </a:srgb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ángulo: esquinas redondeadas 5">
              <a:extLst>
                <a:ext uri="{FF2B5EF4-FFF2-40B4-BE49-F238E27FC236}">
                  <a16:creationId xmlns:a16="http://schemas.microsoft.com/office/drawing/2014/main" id="{BD10D65F-24A8-475F-B77D-062C55AA645E}"/>
                </a:ext>
              </a:extLst>
            </p:cNvPr>
            <p:cNvSpPr/>
            <p:nvPr/>
          </p:nvSpPr>
          <p:spPr>
            <a:xfrm>
              <a:off x="6194387" y="1459763"/>
              <a:ext cx="1507005" cy="315760"/>
            </a:xfrm>
            <a:prstGeom prst="roundRect">
              <a:avLst/>
            </a:prstGeom>
            <a:ln/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s-CO" sz="1050" b="1" i="1" dirty="0"/>
                <a:t>PASIVOS.</a:t>
              </a:r>
            </a:p>
          </p:txBody>
        </p:sp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id="{8F2A8C83-BB3B-47EC-AF17-14C3CDF28B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69229" y="3036612"/>
              <a:ext cx="3617575" cy="17511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glow rad="63500">
                <a:srgbClr val="D411D9">
                  <a:alpha val="40000"/>
                </a:srgb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ángulo: esquinas redondeadas 5">
              <a:extLst>
                <a:ext uri="{FF2B5EF4-FFF2-40B4-BE49-F238E27FC236}">
                  <a16:creationId xmlns:a16="http://schemas.microsoft.com/office/drawing/2014/main" id="{2C46BD2E-FEA1-436F-A9C2-48C4B0C8913A}"/>
                </a:ext>
              </a:extLst>
            </p:cNvPr>
            <p:cNvSpPr/>
            <p:nvPr/>
          </p:nvSpPr>
          <p:spPr>
            <a:xfrm>
              <a:off x="5980267" y="3314367"/>
              <a:ext cx="1935244" cy="394136"/>
            </a:xfrm>
            <a:prstGeom prst="roundRect">
              <a:avLst/>
            </a:prstGeom>
            <a:ln/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s-CO" sz="1000" b="1" i="1" dirty="0"/>
                <a:t>PATRIMONIO</a:t>
              </a:r>
              <a:r>
                <a:rPr lang="es-CO" sz="1200" b="1" i="1" dirty="0"/>
                <a:t>.</a:t>
              </a:r>
            </a:p>
          </p:txBody>
        </p:sp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AD4EF969-D799-4071-907A-0AF3583B2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417" l="10000" r="90000">
                          <a14:foregroundMark x1="12917" y1="75000" x2="39167" y2="90417"/>
                          <a14:foregroundMark x1="60833" y1="84583" x2="62083" y2="77083"/>
                          <a14:foregroundMark x1="84583" y1="86250" x2="81250" y2="78750"/>
                          <a14:foregroundMark x1="82083" y1="52083" x2="62083" y2="35833"/>
                          <a14:foregroundMark x1="22083" y1="32500" x2="40833" y2="46250"/>
                          <a14:foregroundMark x1="28333" y1="74167" x2="18333" y2="64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2323" y="1862770"/>
              <a:ext cx="1215907" cy="1013714"/>
            </a:xfrm>
            <a:prstGeom prst="rect">
              <a:avLst/>
            </a:prstGeom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4F197E94-A3DC-4008-B40C-DFE189F6C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833" b="96667" l="12757" r="96708">
                          <a14:foregroundMark x1="15638" y1="11250" x2="48560" y2="4583"/>
                          <a14:foregroundMark x1="66667" y1="6250" x2="92593" y2="15417"/>
                          <a14:foregroundMark x1="41152" y1="35417" x2="69547" y2="30000"/>
                          <a14:foregroundMark x1="77366" y1="77917" x2="79835" y2="9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7890" y="1781940"/>
              <a:ext cx="1257361" cy="1241839"/>
            </a:xfrm>
            <a:prstGeom prst="rect">
              <a:avLst/>
            </a:prstGeom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FF8D9C9-6BB2-4BBE-B40E-469E3DCAE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81667" y1="66250" x2="71667" y2="78750"/>
                          <a14:foregroundMark x1="82500" y1="57917" x2="47500" y2="85000"/>
                          <a14:foregroundMark x1="53750" y1="83333" x2="70000" y2="81250"/>
                          <a14:foregroundMark x1="81250" y1="54583" x2="85417" y2="679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1996" y="3285218"/>
              <a:ext cx="1793519" cy="1793519"/>
            </a:xfrm>
            <a:prstGeom prst="rect">
              <a:avLst/>
            </a:prstGeom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54510AC5-1F5F-4A66-9D7A-C16F4D6C18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53750" b="97917" l="35000" r="629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80" t="55005" r="35363" b="4226"/>
            <a:stretch/>
          </p:blipFill>
          <p:spPr>
            <a:xfrm>
              <a:off x="8046720" y="3442594"/>
              <a:ext cx="975360" cy="1412240"/>
            </a:xfrm>
            <a:prstGeom prst="rect">
              <a:avLst/>
            </a:prstGeom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0E1EE442-A5EF-49F3-8D11-0C71F4A780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62657" b="87566" l="61524" r="87592">
                          <a14:foregroundMark x1="65000" y1="75417" x2="82083" y2="74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66" t="59543" r="9149" b="9320"/>
            <a:stretch/>
          </p:blipFill>
          <p:spPr>
            <a:xfrm>
              <a:off x="6574395" y="3816175"/>
              <a:ext cx="1059698" cy="1012600"/>
            </a:xfrm>
            <a:prstGeom prst="rect">
              <a:avLst/>
            </a:prstGeom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37809A5A-353B-4EC6-BC69-79A323B97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703" y="3825847"/>
              <a:ext cx="874090" cy="908147"/>
            </a:xfrm>
            <a:prstGeom prst="rect">
              <a:avLst/>
            </a:prstGeom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</p:pic>
        <p:sp>
          <p:nvSpPr>
            <p:cNvPr id="28" name="Rectángulo: esquinas redondeadas 5">
              <a:extLst>
                <a:ext uri="{FF2B5EF4-FFF2-40B4-BE49-F238E27FC236}">
                  <a16:creationId xmlns:a16="http://schemas.microsoft.com/office/drawing/2014/main" id="{DB4A4F98-32FA-4BD8-933A-CEE9C61A35A5}"/>
                </a:ext>
              </a:extLst>
            </p:cNvPr>
            <p:cNvSpPr/>
            <p:nvPr/>
          </p:nvSpPr>
          <p:spPr>
            <a:xfrm>
              <a:off x="1978264" y="1393887"/>
              <a:ext cx="1768214" cy="316689"/>
            </a:xfrm>
            <a:prstGeom prst="roundRect">
              <a:avLst/>
            </a:prstGeom>
            <a:ln/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s-CO" sz="1050" b="1" i="1" dirty="0"/>
                <a:t>ACTIVOS</a:t>
              </a:r>
              <a:r>
                <a:rPr lang="es-CO" sz="1100" b="1" i="1" dirty="0"/>
                <a:t>.</a:t>
              </a:r>
              <a:endParaRPr lang="es-CO" sz="1050" b="1" i="1" dirty="0"/>
            </a:p>
          </p:txBody>
        </p:sp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92C86F17-EA08-4531-A054-E39833F3D4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4167" b="90000" l="10000" r="612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13" t="49812" r="49781" b="13584"/>
            <a:stretch/>
          </p:blipFill>
          <p:spPr>
            <a:xfrm>
              <a:off x="3359953" y="1862771"/>
              <a:ext cx="868810" cy="895680"/>
            </a:xfrm>
            <a:prstGeom prst="rect">
              <a:avLst/>
            </a:prstGeom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</p:pic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B7F707F8-7A9F-418C-9E92-B53E4A6C59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10000" b="90000" l="10000" r="90000">
                          <a14:foregroundMark x1="47500" y1="75417" x2="56667" y2="75000"/>
                          <a14:backgroundMark x1="28750" y1="86667" x2="14167" y2="8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32" t="54870" r="13061" b="5860"/>
            <a:stretch/>
          </p:blipFill>
          <p:spPr>
            <a:xfrm>
              <a:off x="1488955" y="2000918"/>
              <a:ext cx="1294771" cy="737419"/>
            </a:xfrm>
            <a:prstGeom prst="rect">
              <a:avLst/>
            </a:prstGeom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</p:pic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525B802B-3F6C-4703-87BA-1D4BC658B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10000" b="90000" l="10000" r="90000">
                          <a14:foregroundMark x1="22500" y1="42500" x2="77917" y2="36250"/>
                          <a14:foregroundMark x1="57083" y1="31250" x2="79167" y2="28333"/>
                          <a14:foregroundMark x1="49167" y1="35417" x2="77917" y2="31250"/>
                          <a14:foregroundMark x1="47500" y1="39167" x2="51250" y2="27500"/>
                          <a14:foregroundMark x1="70000" y1="38333" x2="77917" y2="3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1500" y="2763793"/>
              <a:ext cx="1068296" cy="1068296"/>
            </a:xfrm>
            <a:prstGeom prst="rect">
              <a:avLst/>
            </a:prstGeom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</p:pic>
      </p:grp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7BE415D7-9129-44F0-9D03-24C9B90F6EEB}"/>
              </a:ext>
            </a:extLst>
          </p:cNvPr>
          <p:cNvSpPr/>
          <p:nvPr/>
        </p:nvSpPr>
        <p:spPr>
          <a:xfrm>
            <a:off x="2647950" y="361832"/>
            <a:ext cx="6401462" cy="48772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400" b="1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latin typeface="Century Gothic"/>
              </a:rPr>
              <a:t>CONCEPTOS BÁSICOS: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113B890-77C4-4828-B455-11751FE04CF0}"/>
              </a:ext>
            </a:extLst>
          </p:cNvPr>
          <p:cNvSpPr txBox="1"/>
          <p:nvPr/>
        </p:nvSpPr>
        <p:spPr>
          <a:xfrm>
            <a:off x="4393057" y="1212771"/>
            <a:ext cx="4452977" cy="61555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effectLst>
                  <a:glow rad="101600">
                    <a:schemeClr val="accent4">
                      <a:lumMod val="75000"/>
                      <a:alpha val="40000"/>
                    </a:schemeClr>
                  </a:glow>
                </a:effectLst>
              </a:rPr>
              <a:t>Actividad 1: </a:t>
            </a:r>
            <a:r>
              <a:rPr lang="es-ES" sz="1100" dirty="0"/>
              <a:t>Con el nuevo conocimiento que adquirimos, a continuación relaciona las imágenes en cada espacio para poder realizar nuestro estado de situación financiera.</a:t>
            </a:r>
          </a:p>
        </p:txBody>
      </p:sp>
      <p:sp>
        <p:nvSpPr>
          <p:cNvPr id="33" name="Rectángulo: esquinas redondeadas 5">
            <a:extLst>
              <a:ext uri="{FF2B5EF4-FFF2-40B4-BE49-F238E27FC236}">
                <a16:creationId xmlns:a16="http://schemas.microsoft.com/office/drawing/2014/main" id="{7DD127B7-BE8D-4CF1-A700-3AF6EB865D91}"/>
              </a:ext>
            </a:extLst>
          </p:cNvPr>
          <p:cNvSpPr/>
          <p:nvPr/>
        </p:nvSpPr>
        <p:spPr>
          <a:xfrm>
            <a:off x="5167529" y="2072539"/>
            <a:ext cx="2558277" cy="307260"/>
          </a:xfrm>
          <a:prstGeom prst="roundRect">
            <a:avLst/>
          </a:prstGeom>
          <a:ln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CO" sz="1050" b="1" i="1" dirty="0"/>
              <a:t>Estado de Situación Financiera</a:t>
            </a:r>
            <a:r>
              <a:rPr lang="es-CO" sz="1100" b="1" i="1" dirty="0"/>
              <a:t>.</a:t>
            </a:r>
            <a:endParaRPr lang="es-CO" sz="1050" b="1" i="1" dirty="0"/>
          </a:p>
        </p:txBody>
      </p:sp>
    </p:spTree>
    <p:extLst>
      <p:ext uri="{BB962C8B-B14F-4D97-AF65-F5344CB8AC3E}">
        <p14:creationId xmlns:p14="http://schemas.microsoft.com/office/powerpoint/2010/main" val="2160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2" grpId="0" animBg="1"/>
      <p:bldP spid="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17" b="94167" l="5098" r="95294">
                        <a14:foregroundMark x1="38039" y1="48333" x2="41961" y2="55000"/>
                        <a14:foregroundMark x1="68627" y1="55833" x2="70196" y2="92917"/>
                        <a14:foregroundMark x1="79608" y1="62917" x2="58431" y2="92917"/>
                        <a14:foregroundMark x1="56471" y1="59583" x2="80392" y2="92917"/>
                        <a14:foregroundMark x1="77647" y1="61250" x2="58039" y2="81250"/>
                        <a14:foregroundMark x1="79216" y1="89167" x2="78039" y2="66250"/>
                        <a14:foregroundMark x1="59216" y1="71667" x2="63529" y2="71667"/>
                        <a14:foregroundMark x1="67059" y1="30833" x2="86275" y2="17083"/>
                        <a14:foregroundMark x1="68235" y1="37500" x2="71373" y2="40833"/>
                        <a14:foregroundMark x1="72941" y1="35833" x2="77647" y2="37917"/>
                        <a14:foregroundMark x1="78039" y1="32500" x2="82353" y2="36667"/>
                        <a14:foregroundMark x1="83922" y1="30833" x2="87059" y2="32917"/>
                        <a14:foregroundMark x1="70588" y1="45000" x2="93333" y2="4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22" t="4649" r="3024" b="4039"/>
          <a:stretch/>
        </p:blipFill>
        <p:spPr>
          <a:xfrm rot="1082411" flipH="1">
            <a:off x="6569844" y="3006159"/>
            <a:ext cx="2083637" cy="196233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23E8D87-6994-40C7-8211-E1DE276A059B}"/>
              </a:ext>
            </a:extLst>
          </p:cNvPr>
          <p:cNvSpPr txBox="1"/>
          <p:nvPr/>
        </p:nvSpPr>
        <p:spPr>
          <a:xfrm>
            <a:off x="4314935" y="1260459"/>
            <a:ext cx="377795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892" indent="-342892">
              <a:buFont typeface="Wingdings" panose="05000000000000000000" pitchFamily="2" charset="2"/>
              <a:buChar char="ü"/>
            </a:pPr>
            <a:r>
              <a:rPr lang="es-CO" sz="11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Ingresos</a:t>
            </a:r>
            <a:r>
              <a:rPr lang="es-CO" sz="1100" dirty="0"/>
              <a:t>: Es el dinero propio que ingresa de manera periódica al hogar; por ejemplo: sueldo, arriendos, casas, animales, carros, etc.</a:t>
            </a: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48D92881-4E48-49F9-8F43-696A1A247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013" y="358379"/>
            <a:ext cx="6122987" cy="536971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400" b="1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latin typeface="Century Gothic"/>
              </a:rPr>
              <a:t>CONCEPTOS BÁSICOS:</a:t>
            </a:r>
          </a:p>
        </p:txBody>
      </p:sp>
      <p:sp>
        <p:nvSpPr>
          <p:cNvPr id="10" name="CuadroTexto 8">
            <a:extLst>
              <a:ext uri="{FF2B5EF4-FFF2-40B4-BE49-F238E27FC236}">
                <a16:creationId xmlns:a16="http://schemas.microsoft.com/office/drawing/2014/main" id="{114974FC-3837-4FC6-8321-D875BDB98058}"/>
              </a:ext>
            </a:extLst>
          </p:cNvPr>
          <p:cNvSpPr txBox="1"/>
          <p:nvPr/>
        </p:nvSpPr>
        <p:spPr>
          <a:xfrm>
            <a:off x="5158409" y="2102390"/>
            <a:ext cx="3907763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ctr"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s-CO" sz="11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Gastos: </a:t>
            </a:r>
            <a:r>
              <a:rPr lang="es-CO" sz="1100" dirty="0"/>
              <a:t>Es la destinación que se le da a los ingresos para cubrir necesidades, obligaciones y gustos personales. Estos se clasifican en necesidades y deseos. Como, por ejemplo: vivienda, alimentación, vacaciones, ropa, etc.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9D4B1DEA-5294-4847-AD6C-583CCDCAE4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194820"/>
              </p:ext>
            </p:extLst>
          </p:nvPr>
        </p:nvGraphicFramePr>
        <p:xfrm>
          <a:off x="77828" y="1279156"/>
          <a:ext cx="3992566" cy="3591831"/>
        </p:xfrm>
        <a:graphic>
          <a:graphicData uri="http://schemas.openxmlformats.org/drawingml/2006/table">
            <a:tbl>
              <a:tblPr/>
              <a:tblGrid>
                <a:gridCol w="2661711">
                  <a:extLst>
                    <a:ext uri="{9D8B030D-6E8A-4147-A177-3AD203B41FA5}">
                      <a16:colId xmlns:a16="http://schemas.microsoft.com/office/drawing/2014/main" val="3761558637"/>
                    </a:ext>
                  </a:extLst>
                </a:gridCol>
                <a:gridCol w="1330855">
                  <a:extLst>
                    <a:ext uri="{9D8B030D-6E8A-4147-A177-3AD203B41FA5}">
                      <a16:colId xmlns:a16="http://schemas.microsoft.com/office/drawing/2014/main" val="258186958"/>
                    </a:ext>
                  </a:extLst>
                </a:gridCol>
              </a:tblGrid>
              <a:tr h="25034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000" b="1" i="1" u="none" strike="noStrike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INGRESOS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EB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559934"/>
                  </a:ext>
                </a:extLst>
              </a:tr>
              <a:tr h="3373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Descripcion</a:t>
                      </a:r>
                      <a:endParaRPr lang="es-CO" sz="1000" b="1" i="1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EB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1" u="none" strike="noStrike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Valor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EB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454378"/>
                  </a:ext>
                </a:extLst>
              </a:tr>
              <a:tr h="2503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$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5204216"/>
                  </a:ext>
                </a:extLst>
              </a:tr>
              <a:tr h="2503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$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1980639"/>
                  </a:ext>
                </a:extLst>
              </a:tr>
              <a:tr h="2503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$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3506099"/>
                  </a:ext>
                </a:extLst>
              </a:tr>
              <a:tr h="2503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1" u="none" strike="noStrike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EB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$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EB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202432"/>
                  </a:ext>
                </a:extLst>
              </a:tr>
              <a:tr h="25034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000" b="1" i="1" u="none" strike="noStrike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054295"/>
                  </a:ext>
                </a:extLst>
              </a:tr>
              <a:tr h="2503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1" u="none" strike="noStrike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Descripcion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1" u="none" strike="noStrike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Valor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575436"/>
                  </a:ext>
                </a:extLst>
              </a:tr>
              <a:tr h="2503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$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3211693"/>
                  </a:ext>
                </a:extLst>
              </a:tr>
              <a:tr h="2503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$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943280"/>
                  </a:ext>
                </a:extLst>
              </a:tr>
              <a:tr h="2503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$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2270282"/>
                  </a:ext>
                </a:extLst>
              </a:tr>
              <a:tr h="2503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$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9325779"/>
                  </a:ext>
                </a:extLst>
              </a:tr>
              <a:tr h="2503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1" u="none" strike="noStrike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$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408241"/>
                  </a:ext>
                </a:extLst>
              </a:tr>
              <a:tr h="2503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1" u="none" strike="noStrike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Saldo (Ingresos - Gastos)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72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$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7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622791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453E3AC1-B67D-4D21-9907-048286FA7699}"/>
              </a:ext>
            </a:extLst>
          </p:cNvPr>
          <p:cNvSpPr txBox="1"/>
          <p:nvPr/>
        </p:nvSpPr>
        <p:spPr>
          <a:xfrm>
            <a:off x="4183691" y="3374603"/>
            <a:ext cx="2020222" cy="14465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11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Actividad 2</a:t>
            </a:r>
            <a:r>
              <a:rPr lang="es-CO" sz="1100" dirty="0"/>
              <a:t>: En el siguiente cuadro vamos a organizar nuestra información financiera del ultimo mes, con el fin de analizar y comprender mucho mas fácil los conceptos anteriores.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4F7B642-ABD0-48A8-AA96-C099EDA45A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0930" y1="13333" x2="72481" y2="82917"/>
                        <a14:foregroundMark x1="29070" y1="87083" x2="48837" y2="65417"/>
                        <a14:foregroundMark x1="48837" y1="65417" x2="59302" y2="45000"/>
                        <a14:foregroundMark x1="59302" y1="45000" x2="60853" y2="34167"/>
                        <a14:foregroundMark x1="51550" y1="35417" x2="58915" y2="80417"/>
                        <a14:foregroundMark x1="58915" y1="80417" x2="58140" y2="85417"/>
                        <a14:foregroundMark x1="47674" y1="79167" x2="46512" y2="85833"/>
                      </a14:backgroundRemoval>
                    </a14:imgEffect>
                  </a14:imgLayer>
                </a14:imgProps>
              </a:ext>
            </a:extLst>
          </a:blip>
          <a:srcRect l="13196" t="3152" r="17792" b="7717"/>
          <a:stretch/>
        </p:blipFill>
        <p:spPr>
          <a:xfrm rot="20680375">
            <a:off x="4314935" y="1832505"/>
            <a:ext cx="1144791" cy="1375351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0849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7" b="99167" l="10000" r="93750">
                        <a14:foregroundMark x1="41250" y1="3333" x2="86250" y2="96250"/>
                        <a14:foregroundMark x1="83333" y1="71250" x2="62500" y2="95833"/>
                        <a14:foregroundMark x1="77500" y1="70417" x2="80000" y2="70833"/>
                        <a14:foregroundMark x1="31667" y1="15833" x2="67083" y2="17917"/>
                        <a14:foregroundMark x1="74583" y1="27917" x2="73750" y2="68750"/>
                        <a14:foregroundMark x1="84167" y1="94167" x2="70000" y2="89167"/>
                        <a14:foregroundMark x1="44583" y1="87917" x2="50000" y2="51667"/>
                        <a14:foregroundMark x1="22500" y1="60833" x2="22917" y2="2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6079"/>
            <a:ext cx="1953287" cy="2156617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  <a:sp3d>
            <a:bevelT w="114300" prst="artDeco"/>
          </a:sp3d>
        </p:spPr>
      </p:pic>
      <p:sp>
        <p:nvSpPr>
          <p:cNvPr id="11" name="Título 8">
            <a:extLst>
              <a:ext uri="{FF2B5EF4-FFF2-40B4-BE49-F238E27FC236}">
                <a16:creationId xmlns:a16="http://schemas.microsoft.com/office/drawing/2014/main" id="{97C5BA82-970E-4F79-B42B-2ECB07350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013" y="358379"/>
            <a:ext cx="6122987" cy="536971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400" b="1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latin typeface="Century Gothic"/>
              </a:rPr>
              <a:t>CONTROL DE FINANZAS PERSONALES: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DD5466B-B15B-4223-8A4D-26DFC1C85899}"/>
              </a:ext>
            </a:extLst>
          </p:cNvPr>
          <p:cNvSpPr txBox="1"/>
          <p:nvPr/>
        </p:nvSpPr>
        <p:spPr>
          <a:xfrm>
            <a:off x="489840" y="1422260"/>
            <a:ext cx="3073336" cy="112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2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Presupuesto</a:t>
            </a:r>
            <a:r>
              <a:rPr lang="es-ES" sz="11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: </a:t>
            </a:r>
            <a:r>
              <a:rPr lang="es-ES" sz="1100" dirty="0"/>
              <a:t>El principal objetivo de  desarrollar un presupuesto familiar es  controlar y manejar nuestros gastos, con la característica principal de que las entras y salidas de dinero sean equilibradas</a:t>
            </a:r>
          </a:p>
        </p:txBody>
      </p:sp>
      <p:sp>
        <p:nvSpPr>
          <p:cNvPr id="16" name="Bocadillo: ovalado 15" descr="Para que puedas lograr tus propósitos sobre tu presupuesto de daré unos tips de ahorro.">
            <a:extLst>
              <a:ext uri="{FF2B5EF4-FFF2-40B4-BE49-F238E27FC236}">
                <a16:creationId xmlns:a16="http://schemas.microsoft.com/office/drawing/2014/main" id="{DC7EDEAC-3329-4D59-BA9D-A95704DAD9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578247" y="2661508"/>
            <a:ext cx="2183607" cy="1001694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 err="1"/>
          </a:p>
        </p:txBody>
      </p:sp>
      <p:sp>
        <p:nvSpPr>
          <p:cNvPr id="13" name="CuadroTexto 12" descr="Para que puedas lograr tus propósitos sobre tu presupuesto de daré unos tips de ahorro.&#10;">
            <a:extLst>
              <a:ext uri="{FF2B5EF4-FFF2-40B4-BE49-F238E27FC236}">
                <a16:creationId xmlns:a16="http://schemas.microsoft.com/office/drawing/2014/main" id="{02177C06-1D87-4F71-AF05-C4A1037B1878}"/>
              </a:ext>
            </a:extLst>
          </p:cNvPr>
          <p:cNvSpPr txBox="1"/>
          <p:nvPr/>
        </p:nvSpPr>
        <p:spPr>
          <a:xfrm>
            <a:off x="1797082" y="2808471"/>
            <a:ext cx="172475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50" dirty="0"/>
              <a:t>Para que puedas lograr tus propósitos sobre tu presupuesto de daré unos tips de ahorro.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0F528E64-0CF6-44AE-AF1C-A83E418189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575" b="88633" l="4317" r="95540">
                        <a14:foregroundMark x1="6495" y1="32487" x2="19568" y2="42243"/>
                        <a14:foregroundMark x1="18993" y1="35177" x2="18993" y2="39939"/>
                        <a14:foregroundMark x1="28921" y1="34869" x2="42446" y2="34101"/>
                        <a14:foregroundMark x1="42446" y1="34101" x2="46187" y2="34255"/>
                        <a14:foregroundMark x1="34676" y1="39939" x2="41151" y2="36252"/>
                        <a14:foregroundMark x1="80000" y1="30876" x2="92518" y2="45008"/>
                        <a14:foregroundMark x1="94101" y1="32719" x2="95540" y2="36713"/>
                        <a14:foregroundMark x1="16547" y1="81106" x2="30072" y2="67588"/>
                        <a14:foregroundMark x1="44604" y1="66206" x2="52086" y2="78034"/>
                        <a14:foregroundMark x1="52086" y1="78034" x2="55396" y2="80799"/>
                        <a14:foregroundMark x1="74245" y1="63287" x2="73381" y2="83103"/>
                        <a14:foregroundMark x1="16835" y1="72811" x2="20144" y2="76037"/>
                        <a14:backgroundMark x1="13381" y1="26267" x2="10072" y2="27189"/>
                        <a14:backgroundMark x1="10072" y1="26882" x2="8489" y2="26882"/>
                        <a14:backgroundMark x1="5324" y1="30261" x2="4173" y2="31029"/>
                      </a14:backgroundRemoval>
                    </a14:imgEffect>
                  </a14:imgLayer>
                </a14:imgProps>
              </a:ext>
            </a:extLst>
          </a:blip>
          <a:srcRect l="3313" t="29368" r="1456" b="58697"/>
          <a:stretch/>
        </p:blipFill>
        <p:spPr>
          <a:xfrm>
            <a:off x="3761854" y="1252330"/>
            <a:ext cx="5382146" cy="77701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B049B7C0-53CB-4912-A49E-508E168BFE4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575" b="88633" l="4317" r="95540">
                        <a14:foregroundMark x1="4748" y1="31183" x2="19568" y2="42243"/>
                        <a14:foregroundMark x1="9353" y1="26728" x2="13381" y2="27035"/>
                        <a14:foregroundMark x1="18993" y1="35177" x2="18993" y2="39939"/>
                        <a14:foregroundMark x1="28921" y1="34869" x2="42446" y2="34101"/>
                        <a14:foregroundMark x1="42446" y1="34101" x2="46187" y2="34255"/>
                        <a14:foregroundMark x1="34676" y1="39939" x2="41151" y2="36252"/>
                        <a14:foregroundMark x1="80000" y1="30876" x2="92518" y2="45008"/>
                        <a14:foregroundMark x1="94101" y1="32719" x2="95540" y2="36713"/>
                        <a14:foregroundMark x1="16547" y1="81106" x2="30072" y2="67588"/>
                        <a14:foregroundMark x1="44604" y1="66206" x2="52086" y2="78034"/>
                        <a14:foregroundMark x1="52086" y1="78034" x2="55396" y2="80799"/>
                        <a14:foregroundMark x1="74245" y1="63287" x2="73381" y2="83103"/>
                        <a14:foregroundMark x1="16835" y1="72811" x2="20144" y2="76037"/>
                      </a14:backgroundRemoval>
                    </a14:imgEffect>
                  </a14:imgLayer>
                </a14:imgProps>
              </a:ext>
            </a:extLst>
          </a:blip>
          <a:srcRect l="11815" t="62364" r="14252" b="17010"/>
          <a:stretch/>
        </p:blipFill>
        <p:spPr>
          <a:xfrm>
            <a:off x="4452911" y="2776807"/>
            <a:ext cx="4306559" cy="91440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0" name="Bocadillo: ovalado 19" descr="Para que puedas lograr tus propósitos sobre tu presupuesto de daré unos tips de ahorro.">
            <a:extLst>
              <a:ext uri="{FF2B5EF4-FFF2-40B4-BE49-F238E27FC236}">
                <a16:creationId xmlns:a16="http://schemas.microsoft.com/office/drawing/2014/main" id="{489CD8DF-A1BC-4AE6-9D09-24DA2FDBAA6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262232" y="2150893"/>
            <a:ext cx="820274" cy="406759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/>
              <a:t>20%</a:t>
            </a:r>
          </a:p>
        </p:txBody>
      </p:sp>
      <p:sp>
        <p:nvSpPr>
          <p:cNvPr id="21" name="Bocadillo: ovalado 20" descr="Para que puedas lograr tus propósitos sobre tu presupuesto de daré unos tips de ahorro.">
            <a:extLst>
              <a:ext uri="{FF2B5EF4-FFF2-40B4-BE49-F238E27FC236}">
                <a16:creationId xmlns:a16="http://schemas.microsoft.com/office/drawing/2014/main" id="{20D14267-0825-44F4-8EA9-F00D6800746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671704" y="2104147"/>
            <a:ext cx="820274" cy="406759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/>
              <a:t>15%</a:t>
            </a:r>
          </a:p>
        </p:txBody>
      </p:sp>
      <p:sp>
        <p:nvSpPr>
          <p:cNvPr id="19" name="Bocadillo: ovalado 18" descr="&#10;">
            <a:extLst>
              <a:ext uri="{FF2B5EF4-FFF2-40B4-BE49-F238E27FC236}">
                <a16:creationId xmlns:a16="http://schemas.microsoft.com/office/drawing/2014/main" id="{28580F03-118A-428B-8567-417A1FC6402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916735" y="2123497"/>
            <a:ext cx="820274" cy="434155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/>
              <a:t>35%</a:t>
            </a:r>
          </a:p>
        </p:txBody>
      </p:sp>
      <p:sp>
        <p:nvSpPr>
          <p:cNvPr id="22" name="Bocadillo: ovalado 21" descr="Para que puedas lograr tus propósitos sobre tu presupuesto de daré unos tips de ahorro.">
            <a:extLst>
              <a:ext uri="{FF2B5EF4-FFF2-40B4-BE49-F238E27FC236}">
                <a16:creationId xmlns:a16="http://schemas.microsoft.com/office/drawing/2014/main" id="{E37563A7-7CEA-401F-95A8-97282617EF9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8081177" y="2123497"/>
            <a:ext cx="820274" cy="406759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/>
              <a:t>8%</a:t>
            </a:r>
          </a:p>
        </p:txBody>
      </p:sp>
      <p:sp>
        <p:nvSpPr>
          <p:cNvPr id="23" name="Bocadillo: ovalado 22" descr="Para que puedas lograr tus propósitos sobre tu presupuesto de daré unos tips de ahorro.">
            <a:extLst>
              <a:ext uri="{FF2B5EF4-FFF2-40B4-BE49-F238E27FC236}">
                <a16:creationId xmlns:a16="http://schemas.microsoft.com/office/drawing/2014/main" id="{EF7AEA3A-D4C1-4747-92D7-065C6020CF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452911" y="3861810"/>
            <a:ext cx="820274" cy="406759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/>
              <a:t>6%</a:t>
            </a:r>
          </a:p>
        </p:txBody>
      </p:sp>
      <p:sp>
        <p:nvSpPr>
          <p:cNvPr id="24" name="Bocadillo: ovalado 23" descr="Para que puedas lograr tus propósitos sobre tu presupuesto de daré unos tips de ahorro.">
            <a:extLst>
              <a:ext uri="{FF2B5EF4-FFF2-40B4-BE49-F238E27FC236}">
                <a16:creationId xmlns:a16="http://schemas.microsoft.com/office/drawing/2014/main" id="{D457E90F-0A1D-4324-8A94-6A315EB74BB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095163" y="3887668"/>
            <a:ext cx="820274" cy="406759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/>
              <a:t>6%</a:t>
            </a:r>
          </a:p>
        </p:txBody>
      </p:sp>
      <p:sp>
        <p:nvSpPr>
          <p:cNvPr id="25" name="Bocadillo: ovalado 24" descr="Para que puedas lograr tus propósitos sobre tu presupuesto de daré unos tips de ahorro.">
            <a:extLst>
              <a:ext uri="{FF2B5EF4-FFF2-40B4-BE49-F238E27FC236}">
                <a16:creationId xmlns:a16="http://schemas.microsoft.com/office/drawing/2014/main" id="{4299D0AC-C33A-42CD-8F60-D13520CCB99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7671040" y="3887668"/>
            <a:ext cx="820274" cy="406759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/>
              <a:t>10%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EA5BF32-3DA7-4437-81AD-797D6474AAC7}"/>
              </a:ext>
            </a:extLst>
          </p:cNvPr>
          <p:cNvSpPr txBox="1"/>
          <p:nvPr/>
        </p:nvSpPr>
        <p:spPr>
          <a:xfrm>
            <a:off x="2968954" y="4445573"/>
            <a:ext cx="573974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100" dirty="0"/>
              <a:t>El total de nuestros ingresos vamos distribuir nuestro presupuesto en porcentaje para los siguientes aspectos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ES" sz="1100" dirty="0"/>
              <a:t>Vivienda, Alimentación, Transporte, Ropa y servicios, Salud, Ocio, Ahorro.</a:t>
            </a:r>
          </a:p>
        </p:txBody>
      </p:sp>
    </p:spTree>
    <p:extLst>
      <p:ext uri="{BB962C8B-B14F-4D97-AF65-F5344CB8AC3E}">
        <p14:creationId xmlns:p14="http://schemas.microsoft.com/office/powerpoint/2010/main" val="276655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6" grpId="0" animBg="1"/>
      <p:bldP spid="13" grpId="0"/>
      <p:bldP spid="20" grpId="0" animBg="1"/>
      <p:bldP spid="21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BADB18C6-EF1C-42FE-B917-CA50826423B8}"/>
              </a:ext>
            </a:extLst>
          </p:cNvPr>
          <p:cNvSpPr txBox="1"/>
          <p:nvPr/>
        </p:nvSpPr>
        <p:spPr>
          <a:xfrm>
            <a:off x="6058008" y="1164539"/>
            <a:ext cx="279289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1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Ahorro: </a:t>
            </a:r>
            <a:r>
              <a:rPr lang="es-CO" sz="1100" dirty="0"/>
              <a:t>Es la destinación de una parte de los ingresos obtenidos, para almacenar y destinar esos recursos en caso de cubrir una necesidad o calamidad futura. </a:t>
            </a:r>
          </a:p>
        </p:txBody>
      </p:sp>
      <p:sp>
        <p:nvSpPr>
          <p:cNvPr id="11" name="Título 8">
            <a:extLst>
              <a:ext uri="{FF2B5EF4-FFF2-40B4-BE49-F238E27FC236}">
                <a16:creationId xmlns:a16="http://schemas.microsoft.com/office/drawing/2014/main" id="{97C5BA82-970E-4F79-B42B-2ECB07350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013" y="358379"/>
            <a:ext cx="6122987" cy="536971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400" b="1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latin typeface="Century Gothic"/>
              </a:rPr>
              <a:t>CONTROL DE FINANZAS PERSONALES: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F12D075-3AE4-4CBC-9657-E31F9B7208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5833" y1="85000" x2="57500" y2="72917"/>
                        <a14:foregroundMark x1="57500" y1="72917" x2="74583" y2="63750"/>
                        <a14:foregroundMark x1="80833" y1="83750" x2="17500" y2="76250"/>
                        <a14:foregroundMark x1="17500" y1="76250" x2="16250" y2="73333"/>
                        <a14:foregroundMark x1="18750" y1="58333" x2="24167" y2="56667"/>
                        <a14:foregroundMark x1="77083" y1="34583" x2="72083" y2="3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64" t="18470" r="15357" b="8936"/>
          <a:stretch/>
        </p:blipFill>
        <p:spPr bwMode="auto">
          <a:xfrm>
            <a:off x="5926384" y="2316967"/>
            <a:ext cx="1009171" cy="997033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C3A2974-CA3B-45B5-B5FC-3BB920C3A3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5116" y1="15833" x2="32558" y2="27917"/>
                        <a14:foregroundMark x1="53101" y1="21667" x2="46124" y2="87083"/>
                        <a14:foregroundMark x1="46124" y1="87083" x2="46899" y2="84583"/>
                        <a14:foregroundMark x1="56589" y1="40833" x2="60465" y2="88333"/>
                        <a14:foregroundMark x1="70155" y1="73333" x2="70930" y2="84583"/>
                        <a14:foregroundMark x1="32558" y1="80833" x2="31008" y2="88750"/>
                        <a14:foregroundMark x1="23643" y1="71250" x2="37597" y2="74583"/>
                        <a14:foregroundMark x1="58527" y1="33750" x2="55039" y2="47917"/>
                        <a14:foregroundMark x1="59302" y1="35000" x2="59302" y2="38750"/>
                        <a14:foregroundMark x1="43798" y1="30417" x2="43798" y2="3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23" t="5313" r="20515" b="10914"/>
          <a:stretch/>
        </p:blipFill>
        <p:spPr bwMode="auto">
          <a:xfrm>
            <a:off x="7195931" y="3476217"/>
            <a:ext cx="1881426" cy="1700610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34E7483-21FD-4E8B-B367-783F22146D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1667" l="10000" r="90000">
                        <a14:foregroundMark x1="33333" y1="90833" x2="77083" y2="36667"/>
                        <a14:foregroundMark x1="77083" y1="36667" x2="81667" y2="23750"/>
                        <a14:foregroundMark x1="73333" y1="91667" x2="27500" y2="22500"/>
                        <a14:foregroundMark x1="27500" y1="22500" x2="16667" y2="20833"/>
                        <a14:foregroundMark x1="18750" y1="33333" x2="41250" y2="39583"/>
                        <a14:foregroundMark x1="41250" y1="39583" x2="80000" y2="7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27" t="9956" r="10001" b="6272"/>
          <a:stretch/>
        </p:blipFill>
        <p:spPr bwMode="auto">
          <a:xfrm>
            <a:off x="66642" y="3664601"/>
            <a:ext cx="1354653" cy="1420804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D7176AC2-598C-49F0-8B92-79B706C857B7}"/>
              </a:ext>
            </a:extLst>
          </p:cNvPr>
          <p:cNvSpPr txBox="1"/>
          <p:nvPr/>
        </p:nvSpPr>
        <p:spPr>
          <a:xfrm>
            <a:off x="7057135" y="2316968"/>
            <a:ext cx="2020222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11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Actividad 3</a:t>
            </a:r>
            <a:r>
              <a:rPr lang="es-CO" sz="1100" dirty="0"/>
              <a:t>: Teniendo en cuenta la explicación anterior vamos a organizar nuestras metas de ahorro con el fin de establecer un mini cronograma. 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980F7FE2-2450-4F3F-947A-25C66BFBE9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43" y="1186755"/>
            <a:ext cx="5767627" cy="226042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B885BF09-68F2-4C0E-881A-227F55C22E8C}"/>
              </a:ext>
            </a:extLst>
          </p:cNvPr>
          <p:cNvSpPr txBox="1"/>
          <p:nvPr/>
        </p:nvSpPr>
        <p:spPr>
          <a:xfrm>
            <a:off x="1509831" y="3529109"/>
            <a:ext cx="2460282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100" dirty="0"/>
              <a:t>• </a:t>
            </a:r>
            <a:r>
              <a:rPr lang="es-ES" sz="11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Metas a corto plazo: </a:t>
            </a:r>
            <a:r>
              <a:rPr lang="es-ES" sz="1100" dirty="0"/>
              <a:t>Son las cosas que queremos lograr en un tiempo de 1 o 2 meses </a:t>
            </a:r>
          </a:p>
          <a:p>
            <a:pPr algn="ctr"/>
            <a:r>
              <a:rPr lang="es-ES" sz="1100" dirty="0"/>
              <a:t>• </a:t>
            </a:r>
            <a:r>
              <a:rPr lang="es-ES" sz="11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Metas a mediano plazo: </a:t>
            </a:r>
            <a:r>
              <a:rPr lang="es-ES" sz="1100" dirty="0"/>
              <a:t>Se refieren a las cosas que queremos lograr para los siguientes 1 o 2 años. Estas metas deberían representar un cambio significativo en nuestras vidas</a:t>
            </a:r>
            <a:endParaRPr lang="es-CO" sz="1100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071A0D4-5B74-487F-ACC5-8C6DD4356FCF}"/>
              </a:ext>
            </a:extLst>
          </p:cNvPr>
          <p:cNvSpPr txBox="1"/>
          <p:nvPr/>
        </p:nvSpPr>
        <p:spPr>
          <a:xfrm rot="21171750">
            <a:off x="4472173" y="3658621"/>
            <a:ext cx="20233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i="1" dirty="0"/>
              <a:t>Las metas deben ser: </a:t>
            </a:r>
          </a:p>
          <a:p>
            <a:r>
              <a:rPr lang="es-ES" sz="12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M= Medibles</a:t>
            </a:r>
          </a:p>
          <a:p>
            <a:r>
              <a:rPr lang="es-ES" sz="12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A= Alcanzables </a:t>
            </a:r>
          </a:p>
          <a:p>
            <a:r>
              <a:rPr lang="es-ES" sz="12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R= Realistas</a:t>
            </a:r>
          </a:p>
          <a:p>
            <a:r>
              <a:rPr lang="es-ES" sz="12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 = Tiempo establecido </a:t>
            </a:r>
          </a:p>
          <a:p>
            <a:r>
              <a:rPr lang="es-ES" sz="12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 = Especificas</a:t>
            </a:r>
            <a:endParaRPr lang="es-CO" sz="1200" b="1" i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985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9" grpId="0" animBg="1"/>
      <p:bldP spid="22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9FF3CDC-5E5B-4AEB-967D-878D6BC6D8B3}"/>
              </a:ext>
            </a:extLst>
          </p:cNvPr>
          <p:cNvSpPr txBox="1">
            <a:spLocks/>
          </p:cNvSpPr>
          <p:nvPr/>
        </p:nvSpPr>
        <p:spPr>
          <a:xfrm>
            <a:off x="1230226" y="1051822"/>
            <a:ext cx="2713124" cy="42908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O" sz="1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Métodos de ahorro:</a:t>
            </a: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6" name="Rectángulo 5"/>
          <p:cNvSpPr/>
          <p:nvPr/>
        </p:nvSpPr>
        <p:spPr>
          <a:xfrm>
            <a:off x="85387" y="1369659"/>
            <a:ext cx="3857963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s-CO" sz="11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1. Reto de las 52 semanas</a:t>
            </a:r>
          </a:p>
          <a:p>
            <a:pPr algn="just" fontAlgn="base"/>
            <a:r>
              <a:rPr lang="es-CO" sz="11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Es un método ideal para quienes nunca han ahorrado antes o les cuesta mucho lograrlo, porque propone un aumento paulatino y creciente que va desde una adelante. </a:t>
            </a:r>
          </a:p>
          <a:p>
            <a:pPr marL="285743" indent="-285743" algn="just" fontAlgn="base">
              <a:buFont typeface="Wingdings" panose="05000000000000000000" pitchFamily="2" charset="2"/>
              <a:buChar char="ü"/>
            </a:pPr>
            <a:r>
              <a:rPr lang="es-CO" sz="11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El año tiene 52 semanas y es el tiempo que ahorrarás. </a:t>
            </a:r>
          </a:p>
          <a:p>
            <a:pPr marL="285743" indent="-285743" algn="just" fontAlgn="base">
              <a:buFont typeface="Wingdings" panose="05000000000000000000" pitchFamily="2" charset="2"/>
              <a:buChar char="ü"/>
            </a:pPr>
            <a:r>
              <a:rPr lang="es-CO" sz="11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Puedes empezar en la fecha que quieras,</a:t>
            </a:r>
          </a:p>
          <a:p>
            <a:pPr marL="285743" indent="-285743" algn="just" fontAlgn="base">
              <a:buFont typeface="Wingdings" panose="05000000000000000000" pitchFamily="2" charset="2"/>
              <a:buChar char="ü"/>
            </a:pPr>
            <a:r>
              <a:rPr lang="es-CO" sz="11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En la semana 1 ahorras mil pesos; en la semana 2, ahorras dos mil pesos y así sucesivamente hasta llegar a la semana 52.</a:t>
            </a:r>
          </a:p>
          <a:p>
            <a:pPr marL="285743" indent="-285743" algn="just" fontAlgn="base">
              <a:buFont typeface="Wingdings" panose="05000000000000000000" pitchFamily="2" charset="2"/>
              <a:buChar char="ü"/>
            </a:pPr>
            <a:r>
              <a:rPr lang="es-CO" sz="11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Separa tu ahorro del resto del dinero para que no tengas la tentación de gastarlo. 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572000" y="1187862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base"/>
            <a:r>
              <a:rPr lang="es-CO" sz="11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2.Guardar el cambio</a:t>
            </a:r>
            <a:endParaRPr lang="es-CO" sz="11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r" fontAlgn="base"/>
            <a:r>
              <a:rPr lang="es-ES" sz="11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Puede ayudarte con objetivos de ahorro a pequeña escala, como para gastos no planificados. Cada vez que llegues a casa del trabajo, saca cualquier cambio de monedas y colócalo en el frasco o tarro, todo cuenta la vueltas del la compra del almuerzo entre otras</a:t>
            </a:r>
            <a:r>
              <a:rPr lang="es-ES" sz="1100" b="0" i="0" dirty="0">
                <a:solidFill>
                  <a:srgbClr val="626262"/>
                </a:solidFill>
                <a:effectLst/>
                <a:latin typeface="BentonSansBBVA-Book"/>
              </a:rPr>
              <a:t>.</a:t>
            </a:r>
            <a:endParaRPr lang="es-CO" sz="11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Título 8">
            <a:extLst>
              <a:ext uri="{FF2B5EF4-FFF2-40B4-BE49-F238E27FC236}">
                <a16:creationId xmlns:a16="http://schemas.microsoft.com/office/drawing/2014/main" id="{DEFF5418-1C52-48D9-9542-20D217209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013" y="358379"/>
            <a:ext cx="6122987" cy="536971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400" b="1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latin typeface="Century Gothic"/>
              </a:rPr>
              <a:t>CONTROL DE FINANZAS PERSONALES: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3ED1FA2-FFCE-4C66-9D58-DE3421C89E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54" l="922" r="95853">
                        <a14:foregroundMark x1="13825" y1="15880" x2="16129" y2="93133"/>
                        <a14:foregroundMark x1="36406" y1="54936" x2="46083" y2="52361"/>
                        <a14:foregroundMark x1="25806" y1="77682" x2="26267" y2="95708"/>
                        <a14:foregroundMark x1="17512" y1="64807" x2="24424" y2="52361"/>
                        <a14:foregroundMark x1="14747" y1="54936" x2="13825" y2="54936"/>
                        <a14:backgroundMark x1="46083" y1="52790" x2="37327" y2="52361"/>
                        <a14:backgroundMark x1="41935" y1="57940" x2="38249" y2="545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11"/>
          <a:stretch/>
        </p:blipFill>
        <p:spPr>
          <a:xfrm rot="20940932">
            <a:off x="4127334" y="1955779"/>
            <a:ext cx="936437" cy="1632554"/>
          </a:xfrm>
          <a:prstGeom prst="rect">
            <a:avLst/>
          </a:prstGeom>
          <a:ln>
            <a:noFill/>
          </a:ln>
          <a:effectLst>
            <a:glow rad="101600">
              <a:srgbClr val="3AEA68">
                <a:alpha val="6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7732371-43F2-4C25-AD69-6FF78A3C4D79}"/>
              </a:ext>
            </a:extLst>
          </p:cNvPr>
          <p:cNvSpPr txBox="1"/>
          <p:nvPr/>
        </p:nvSpPr>
        <p:spPr>
          <a:xfrm>
            <a:off x="4434227" y="3866227"/>
            <a:ext cx="4624386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3. Págate tú primero</a:t>
            </a:r>
            <a:r>
              <a:rPr lang="es-ES" sz="11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La clave está en destinar un pequeño porcentaje fijo de tus ingresos y antes de gastarlo, pagarte a ti mismo reservándolo en un lugar donde no corra peligro, como una cuenta de banco. Algunas personas optan por hacer ahorros del 5% o, incluso, del 10% de sus ingresos, pero no importa cuál sea tu porcentaje, siempre y cuando estés ahorrando y pagándote primero antes de gastar</a:t>
            </a:r>
            <a:endParaRPr lang="es-CO" sz="1100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C147D45-FD30-47C0-8763-367C8CF624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917" r="90000">
                        <a14:foregroundMark x1="17083" y1="75417" x2="71250" y2="25000"/>
                        <a14:foregroundMark x1="71250" y1="25000" x2="71250" y2="25000"/>
                        <a14:foregroundMark x1="7917" y1="45833" x2="74583" y2="61250"/>
                        <a14:foregroundMark x1="74583" y1="61250" x2="86667" y2="70000"/>
                        <a14:foregroundMark x1="86667" y1="70000" x2="89167" y2="73333"/>
                        <a14:foregroundMark x1="83750" y1="28750" x2="81250" y2="45833"/>
                        <a14:foregroundMark x1="17083" y1="25833" x2="57083" y2="32083"/>
                        <a14:foregroundMark x1="57083" y1="32083" x2="57500" y2="32500"/>
                        <a14:foregroundMark x1="66667" y1="65833" x2="80000" y2="76667"/>
                        <a14:foregroundMark x1="78750" y1="44583" x2="78750" y2="46667"/>
                        <a14:foregroundMark x1="17083" y1="37917" x2="14583" y2="38333"/>
                        <a14:foregroundMark x1="57917" y1="19583" x2="63750" y2="20417"/>
                        <a14:foregroundMark x1="32083" y1="22500" x2="35833" y2="2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93" t="20283" r="6825" b="20566"/>
          <a:stretch/>
        </p:blipFill>
        <p:spPr bwMode="auto">
          <a:xfrm rot="21109482">
            <a:off x="6003582" y="2389576"/>
            <a:ext cx="2003235" cy="138293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6157903-0DF7-4E4C-80A4-E9C861578A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167" b="80417" l="29167" r="72917">
                        <a14:foregroundMark x1="56667" y1="24583" x2="65000" y2="41250"/>
                        <a14:foregroundMark x1="65000" y1="41250" x2="62917" y2="61250"/>
                        <a14:foregroundMark x1="62917" y1="61250" x2="63333" y2="63333"/>
                        <a14:foregroundMark x1="48750" y1="80417" x2="60000" y2="76250"/>
                        <a14:foregroundMark x1="69583" y1="58333" x2="71250" y2="58333"/>
                        <a14:foregroundMark x1="61667" y1="64583" x2="73333" y2="62917"/>
                        <a14:foregroundMark x1="29167" y1="63333" x2="34167" y2="61667"/>
                        <a14:foregroundMark x1="60000" y1="25000" x2="55833" y2="21250"/>
                        <a14:foregroundMark x1="55833" y1="19167" x2="52917" y2="1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08" t="15284" r="24811" b="19286"/>
          <a:stretch/>
        </p:blipFill>
        <p:spPr bwMode="auto">
          <a:xfrm flipH="1">
            <a:off x="1508620" y="3647772"/>
            <a:ext cx="1459319" cy="1495728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08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/>
      <p:bldP spid="8" grpId="0" animBg="1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UAN 2020">
      <a:dk1>
        <a:sysClr val="windowText" lastClr="000000"/>
      </a:dk1>
      <a:lt1>
        <a:sysClr val="window" lastClr="FFFFFF"/>
      </a:lt1>
      <a:dk2>
        <a:srgbClr val="043B7D"/>
      </a:dk2>
      <a:lt2>
        <a:srgbClr val="E7E6E6"/>
      </a:lt2>
      <a:accent1>
        <a:srgbClr val="055B73"/>
      </a:accent1>
      <a:accent2>
        <a:srgbClr val="64C2C8"/>
      </a:accent2>
      <a:accent3>
        <a:srgbClr val="FDC652"/>
      </a:accent3>
      <a:accent4>
        <a:srgbClr val="EA516D"/>
      </a:accent4>
      <a:accent5>
        <a:srgbClr val="000000"/>
      </a:accent5>
      <a:accent6>
        <a:srgbClr val="C4C4C4"/>
      </a:accent6>
      <a:hlink>
        <a:srgbClr val="0563C1"/>
      </a:hlink>
      <a:folHlink>
        <a:srgbClr val="954F72"/>
      </a:folHlink>
    </a:clrScheme>
    <a:fontScheme name="Personalizado UA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32680</TotalTime>
  <Words>2355</Words>
  <Application>Microsoft Office PowerPoint</Application>
  <PresentationFormat>Presentación en pantalla (16:9)</PresentationFormat>
  <Paragraphs>398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31" baseType="lpstr">
      <vt:lpstr>Arial</vt:lpstr>
      <vt:lpstr>BentonSansBBVA-Book</vt:lpstr>
      <vt:lpstr>Calibri</vt:lpstr>
      <vt:lpstr>Century</vt:lpstr>
      <vt:lpstr>Century Gothic</vt:lpstr>
      <vt:lpstr>frutiger-bold</vt:lpstr>
      <vt:lpstr>frutiger-light</vt:lpstr>
      <vt:lpstr>geomanist_regularregular</vt:lpstr>
      <vt:lpstr>geomanistmedium</vt:lpstr>
      <vt:lpstr>Open Sans</vt:lpstr>
      <vt:lpstr>Wingdings</vt:lpstr>
      <vt:lpstr>Tema de Office</vt:lpstr>
      <vt:lpstr>CARTILLA DIDÁCTICA DE FINANZAS PERSONALES PARA MUJERES DEL SECTOR RURAL.</vt:lpstr>
      <vt:lpstr>FINANZAS PERSONALES.</vt:lpstr>
      <vt:lpstr>Contenido</vt:lpstr>
      <vt:lpstr>Presentación de PowerPoint</vt:lpstr>
      <vt:lpstr>Presentación de PowerPoint</vt:lpstr>
      <vt:lpstr>CONCEPTOS BÁSICOS:</vt:lpstr>
      <vt:lpstr>CONTROL DE FINANZAS PERSONALES:</vt:lpstr>
      <vt:lpstr>CONTROL DE FINANZAS PERSONALES:</vt:lpstr>
      <vt:lpstr>CONTROL DE FINANZAS PERSONALES:</vt:lpstr>
      <vt:lpstr>CONTROL DE FINANZAS PERSONALES:</vt:lpstr>
      <vt:lpstr>CONTROL DE FINANZAS PERSONALES:</vt:lpstr>
      <vt:lpstr>CONTROL DE FINANZAS PERSONALES:</vt:lpstr>
      <vt:lpstr>ENTIDADES FINANCIERAS:</vt:lpstr>
      <vt:lpstr>ENTIDADES FINANCIERAS:</vt:lpstr>
      <vt:lpstr>ENTIDADES FINANCIERAS:</vt:lpstr>
      <vt:lpstr>ENTIDADES FINANCIERAS:</vt:lpstr>
      <vt:lpstr>ENTIDADES FINANCIERAS:</vt:lpstr>
      <vt:lpstr>ENTIDADES FINANCIERAS:</vt:lpstr>
      <vt:lpstr>Gracias</vt:lpstr>
    </vt:vector>
  </TitlesOfParts>
  <Company>uan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uan uan</dc:creator>
  <cp:lastModifiedBy>BRILLYD VARGAS ROMERO</cp:lastModifiedBy>
  <cp:revision>217</cp:revision>
  <cp:lastPrinted>2021-03-20T10:17:42Z</cp:lastPrinted>
  <dcterms:created xsi:type="dcterms:W3CDTF">2019-09-23T15:32:00Z</dcterms:created>
  <dcterms:modified xsi:type="dcterms:W3CDTF">2021-12-14T15:44:04Z</dcterms:modified>
</cp:coreProperties>
</file>